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9" r:id="rId2"/>
    <p:sldId id="261" r:id="rId3"/>
    <p:sldId id="306" r:id="rId4"/>
    <p:sldId id="330" r:id="rId5"/>
    <p:sldId id="342" r:id="rId6"/>
    <p:sldId id="333" r:id="rId7"/>
    <p:sldId id="334" r:id="rId8"/>
    <p:sldId id="309" r:id="rId9"/>
    <p:sldId id="310" r:id="rId10"/>
    <p:sldId id="335" r:id="rId11"/>
    <p:sldId id="336" r:id="rId12"/>
    <p:sldId id="312" r:id="rId13"/>
    <p:sldId id="313" r:id="rId14"/>
    <p:sldId id="373" r:id="rId15"/>
    <p:sldId id="368" r:id="rId16"/>
    <p:sldId id="344" r:id="rId17"/>
    <p:sldId id="329" r:id="rId18"/>
    <p:sldId id="345" r:id="rId19"/>
    <p:sldId id="346" r:id="rId20"/>
    <p:sldId id="340" r:id="rId21"/>
    <p:sldId id="359" r:id="rId22"/>
    <p:sldId id="360" r:id="rId23"/>
    <p:sldId id="361" r:id="rId24"/>
    <p:sldId id="364" r:id="rId25"/>
    <p:sldId id="287" r:id="rId26"/>
    <p:sldId id="355" r:id="rId27"/>
    <p:sldId id="357" r:id="rId28"/>
    <p:sldId id="358" r:id="rId29"/>
    <p:sldId id="356" r:id="rId30"/>
    <p:sldId id="285" r:id="rId31"/>
    <p:sldId id="286" r:id="rId32"/>
    <p:sldId id="374" r:id="rId33"/>
    <p:sldId id="396" r:id="rId34"/>
    <p:sldId id="394" r:id="rId35"/>
    <p:sldId id="397" r:id="rId36"/>
    <p:sldId id="288" r:id="rId37"/>
    <p:sldId id="395" r:id="rId38"/>
    <p:sldId id="399" r:id="rId39"/>
    <p:sldId id="294" r:id="rId40"/>
    <p:sldId id="292" r:id="rId41"/>
    <p:sldId id="293" r:id="rId42"/>
    <p:sldId id="403" r:id="rId43"/>
    <p:sldId id="386" r:id="rId44"/>
    <p:sldId id="392" r:id="rId45"/>
    <p:sldId id="400" r:id="rId46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63417" autoAdjust="0"/>
  </p:normalViewPr>
  <p:slideViewPr>
    <p:cSldViewPr>
      <p:cViewPr varScale="1">
        <p:scale>
          <a:sx n="62" d="100"/>
          <a:sy n="62" d="100"/>
        </p:scale>
        <p:origin x="20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FE5A0-F7E0-41B6-8A45-D764BF0DF229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D95DF-B607-4ED3-8607-CB6F2AC5C6B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512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3E5F0-631E-4009-9792-109DDC8375A4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096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PFAD Palm </a:t>
            </a:r>
            <a:r>
              <a:rPr lang="sv-SE" dirty="0" err="1"/>
              <a:t>Oil</a:t>
            </a:r>
            <a:r>
              <a:rPr lang="sv-SE" dirty="0"/>
              <a:t> – Palm </a:t>
            </a:r>
            <a:r>
              <a:rPr lang="sv-SE" dirty="0" err="1"/>
              <a:t>Fatty</a:t>
            </a:r>
            <a:r>
              <a:rPr lang="sv-SE" dirty="0"/>
              <a:t> </a:t>
            </a:r>
            <a:r>
              <a:rPr lang="sv-SE" dirty="0" err="1"/>
              <a:t>Acid</a:t>
            </a:r>
            <a:r>
              <a:rPr lang="sv-SE" dirty="0"/>
              <a:t> </a:t>
            </a:r>
            <a:r>
              <a:rPr lang="sv-SE" dirty="0" err="1"/>
              <a:t>Distillate</a:t>
            </a:r>
            <a:endParaRPr lang="sv-SE" dirty="0"/>
          </a:p>
          <a:p>
            <a:r>
              <a:rPr lang="sv-SE" dirty="0" err="1"/>
              <a:t>Residual</a:t>
            </a:r>
            <a:r>
              <a:rPr lang="sv-SE" dirty="0"/>
              <a:t> Product – Foods, </a:t>
            </a:r>
            <a:r>
              <a:rPr lang="sv-SE" dirty="0" err="1"/>
              <a:t>Inedible</a:t>
            </a:r>
            <a:r>
              <a:rPr lang="sv-SE" dirty="0"/>
              <a:t> </a:t>
            </a:r>
            <a:r>
              <a:rPr lang="sv-SE" dirty="0" err="1"/>
              <a:t>fatty</a:t>
            </a:r>
            <a:r>
              <a:rPr lang="sv-SE" dirty="0"/>
              <a:t> </a:t>
            </a:r>
            <a:r>
              <a:rPr lang="sv-SE" dirty="0" err="1"/>
              <a:t>acids</a:t>
            </a:r>
            <a:endParaRPr lang="sv-SE" dirty="0"/>
          </a:p>
          <a:p>
            <a:r>
              <a:rPr lang="sv-SE" dirty="0" err="1"/>
              <a:t>Deforestation</a:t>
            </a:r>
            <a:r>
              <a:rPr lang="sv-SE" dirty="0"/>
              <a:t> </a:t>
            </a:r>
            <a:r>
              <a:rPr lang="zh-CN" altLang="en-US" dirty="0"/>
              <a:t>砍伐森林 </a:t>
            </a:r>
            <a:r>
              <a:rPr lang="en-US" altLang="zh-CN" dirty="0"/>
              <a:t>- </a:t>
            </a:r>
            <a:r>
              <a:rPr lang="en-GB" altLang="zh-CN" dirty="0"/>
              <a:t>3 – 5% of the palm oil refinery's total production volume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4356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.</a:t>
            </a:r>
            <a:r>
              <a:rPr lang="sv-SE" dirty="0" err="1"/>
              <a:t>AdBlue</a:t>
            </a:r>
            <a:r>
              <a:rPr lang="sv-SE" dirty="0"/>
              <a:t> – Diesel </a:t>
            </a:r>
            <a:r>
              <a:rPr lang="sv-SE" dirty="0" err="1"/>
              <a:t>Exhaust</a:t>
            </a:r>
            <a:r>
              <a:rPr lang="sv-SE" dirty="0"/>
              <a:t> Fluid / DEF</a:t>
            </a:r>
          </a:p>
          <a:p>
            <a:endParaRPr lang="sv-SE" dirty="0"/>
          </a:p>
          <a:p>
            <a:r>
              <a:rPr lang="sv-SE" dirty="0" err="1"/>
              <a:t>Reduces</a:t>
            </a:r>
            <a:r>
              <a:rPr lang="sv-SE" dirty="0"/>
              <a:t> Emissions – Emissions </a:t>
            </a:r>
            <a:r>
              <a:rPr lang="sv-SE" dirty="0" err="1"/>
              <a:t>become</a:t>
            </a:r>
            <a:r>
              <a:rPr lang="sv-SE" dirty="0"/>
              <a:t> nitrogen and </a:t>
            </a:r>
            <a:r>
              <a:rPr lang="sv-SE" dirty="0" err="1"/>
              <a:t>water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882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600" dirty="0"/>
              <a:t>ED95 – </a:t>
            </a:r>
            <a:r>
              <a:rPr lang="sv-SE" sz="1600" dirty="0" err="1"/>
              <a:t>Ethanol</a:t>
            </a:r>
            <a:r>
              <a:rPr lang="sv-SE" sz="1600" dirty="0"/>
              <a:t> </a:t>
            </a:r>
            <a:r>
              <a:rPr lang="sv-SE" sz="1600" dirty="0" err="1"/>
              <a:t>Fuel</a:t>
            </a:r>
            <a:r>
              <a:rPr lang="sv-SE" sz="1600" dirty="0"/>
              <a:t> </a:t>
            </a:r>
            <a:r>
              <a:rPr lang="sv-SE" sz="1600" dirty="0" err="1"/>
              <a:t>Mixtures</a:t>
            </a:r>
            <a:endParaRPr lang="sv-SE" sz="1600" dirty="0"/>
          </a:p>
          <a:p>
            <a:r>
              <a:rPr lang="en-GB" sz="1600" dirty="0"/>
              <a:t>Consists of 95% ethanol and 5% addition of ignition improver, lubricant and corrosion protection.</a:t>
            </a:r>
          </a:p>
          <a:p>
            <a:r>
              <a:rPr lang="en-GB" sz="1600" dirty="0"/>
              <a:t>Manufactured from all sugar and cellulose-containing raw materials.</a:t>
            </a:r>
          </a:p>
          <a:p>
            <a:r>
              <a:rPr lang="en-GB" sz="1600" dirty="0"/>
              <a:t>Internal combustion engine - same type as diesel truck. Higher fuel consumption in </a:t>
            </a:r>
            <a:r>
              <a:rPr lang="en-GB" sz="1600" dirty="0" err="1"/>
              <a:t>liters</a:t>
            </a:r>
            <a:r>
              <a:rPr lang="en-GB" sz="1600" dirty="0"/>
              <a:t>.</a:t>
            </a:r>
          </a:p>
          <a:p>
            <a:r>
              <a:rPr lang="en-GB" sz="1600" dirty="0"/>
              <a:t>Vehicles: ED95 has been used for a long time in city buses, including in Stockholm's inner city.</a:t>
            </a:r>
          </a:p>
          <a:p>
            <a:r>
              <a:rPr lang="en-GB" sz="1600" dirty="0"/>
              <a:t>Lack of gas stations</a:t>
            </a:r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49547-2045-4752-AE26-388E9D7726D0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115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516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857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Källa GLC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4113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Politics, environmental goals and fuel</a:t>
            </a:r>
          </a:p>
          <a:p>
            <a:endParaRPr lang="en-GB" dirty="0"/>
          </a:p>
          <a:p>
            <a:r>
              <a:rPr lang="en-GB" dirty="0"/>
              <a:t>Duty to reduce:</a:t>
            </a:r>
          </a:p>
          <a:p>
            <a:r>
              <a:rPr lang="en-GB" dirty="0"/>
              <a:t>Increased use of biofuels - 40% in 2030</a:t>
            </a:r>
          </a:p>
          <a:p>
            <a:r>
              <a:rPr lang="en-GB" dirty="0"/>
              <a:t>Tax reduction was removed on existing biofuels</a:t>
            </a:r>
          </a:p>
          <a:p>
            <a:r>
              <a:rPr lang="en-GB" dirty="0"/>
              <a:t>In addition to HVO100, RME100 and ED95</a:t>
            </a:r>
          </a:p>
          <a:p>
            <a:r>
              <a:rPr lang="en-GB" dirty="0"/>
              <a:t>New tax on the new fuels</a:t>
            </a:r>
          </a:p>
          <a:p>
            <a:r>
              <a:rPr lang="en-GB" dirty="0"/>
              <a:t>With higher admixture of biofuels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3608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9002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5040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600" dirty="0" err="1"/>
              <a:t>Vehicle</a:t>
            </a:r>
            <a:r>
              <a:rPr lang="sv-SE" sz="1600" dirty="0"/>
              <a:t> gas</a:t>
            </a:r>
          </a:p>
          <a:p>
            <a:r>
              <a:rPr lang="sv-SE" sz="1600" dirty="0"/>
              <a:t>Collection </a:t>
            </a:r>
            <a:r>
              <a:rPr lang="sv-SE" sz="1600" dirty="0" err="1"/>
              <a:t>name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- </a:t>
            </a:r>
            <a:r>
              <a:rPr lang="sv-SE" sz="1600" dirty="0" err="1"/>
              <a:t>Natural</a:t>
            </a:r>
            <a:r>
              <a:rPr lang="sv-SE" sz="1600" dirty="0"/>
              <a:t> gas, Biogas</a:t>
            </a:r>
          </a:p>
          <a:p>
            <a:r>
              <a:rPr lang="sv-SE" sz="1600" dirty="0"/>
              <a:t>CNG </a:t>
            </a:r>
            <a:r>
              <a:rPr lang="sv-SE" sz="1600" dirty="0" err="1"/>
              <a:t>Compressed</a:t>
            </a:r>
            <a:r>
              <a:rPr lang="sv-SE" sz="1600" dirty="0"/>
              <a:t> </a:t>
            </a:r>
            <a:r>
              <a:rPr lang="sv-SE" sz="1600" dirty="0" err="1"/>
              <a:t>Natural</a:t>
            </a:r>
            <a:r>
              <a:rPr lang="sv-SE" sz="1600" dirty="0"/>
              <a:t> Gas - </a:t>
            </a:r>
            <a:r>
              <a:rPr lang="sv-SE" sz="1600" dirty="0" err="1"/>
              <a:t>Compressed</a:t>
            </a:r>
            <a:r>
              <a:rPr lang="sv-SE" sz="1600" dirty="0"/>
              <a:t> </a:t>
            </a:r>
            <a:r>
              <a:rPr lang="sv-SE" sz="1600" dirty="0" err="1"/>
              <a:t>natural</a:t>
            </a:r>
            <a:r>
              <a:rPr lang="sv-SE" sz="1600" dirty="0"/>
              <a:t> gas</a:t>
            </a:r>
          </a:p>
          <a:p>
            <a:r>
              <a:rPr lang="sv-SE" sz="1600" dirty="0"/>
              <a:t>LNG </a:t>
            </a:r>
            <a:r>
              <a:rPr lang="sv-SE" sz="1600" dirty="0" err="1"/>
              <a:t>Liquid</a:t>
            </a:r>
            <a:r>
              <a:rPr lang="sv-SE" sz="1600" dirty="0"/>
              <a:t> </a:t>
            </a:r>
            <a:r>
              <a:rPr lang="sv-SE" sz="1600" dirty="0" err="1"/>
              <a:t>Natural</a:t>
            </a:r>
            <a:r>
              <a:rPr lang="sv-SE" sz="1600" dirty="0"/>
              <a:t> Gas - </a:t>
            </a:r>
            <a:r>
              <a:rPr lang="sv-SE" sz="1600" dirty="0" err="1"/>
              <a:t>Liquid</a:t>
            </a:r>
            <a:r>
              <a:rPr lang="sv-SE" sz="1600" dirty="0"/>
              <a:t> </a:t>
            </a:r>
            <a:r>
              <a:rPr lang="sv-SE" sz="1600" dirty="0" err="1"/>
              <a:t>natural</a:t>
            </a:r>
            <a:r>
              <a:rPr lang="sv-SE" sz="1600" dirty="0"/>
              <a:t> gas</a:t>
            </a:r>
          </a:p>
          <a:p>
            <a:r>
              <a:rPr lang="sv-SE" sz="1600" dirty="0"/>
              <a:t>LBG </a:t>
            </a:r>
            <a:r>
              <a:rPr lang="sv-SE" sz="1600" dirty="0" err="1"/>
              <a:t>Liquid</a:t>
            </a:r>
            <a:r>
              <a:rPr lang="sv-SE" sz="1600" dirty="0"/>
              <a:t> Biogas - </a:t>
            </a:r>
            <a:r>
              <a:rPr lang="sv-SE" sz="1600" dirty="0" err="1"/>
              <a:t>Liquid</a:t>
            </a:r>
            <a:r>
              <a:rPr lang="sv-SE" sz="1600" dirty="0"/>
              <a:t> biogas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49547-2045-4752-AE26-388E9D7726D0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716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3E5F0-631E-4009-9792-109DDC8375A4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050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tx2"/>
                </a:solidFill>
              </a:rPr>
              <a:t>LNG Terminal in Gothenburg 2015</a:t>
            </a:r>
          </a:p>
          <a:p>
            <a:r>
              <a:rPr lang="en-GB" sz="1600" dirty="0">
                <a:solidFill>
                  <a:schemeClr val="tx2"/>
                </a:solidFill>
              </a:rPr>
              <a:t>sustainability</a:t>
            </a:r>
          </a:p>
          <a:p>
            <a:r>
              <a:rPr lang="en-GB" sz="1600" dirty="0">
                <a:solidFill>
                  <a:schemeClr val="tx2"/>
                </a:solidFill>
              </a:rPr>
              <a:t>LNG Ships</a:t>
            </a:r>
          </a:p>
          <a:p>
            <a:r>
              <a:rPr lang="en-GB" sz="1600" dirty="0">
                <a:solidFill>
                  <a:schemeClr val="tx2"/>
                </a:solidFill>
              </a:rPr>
              <a:t>Further transport</a:t>
            </a:r>
          </a:p>
          <a:p>
            <a:r>
              <a:rPr lang="en-GB" sz="1600" dirty="0">
                <a:solidFill>
                  <a:schemeClr val="tx2"/>
                </a:solidFill>
              </a:rPr>
              <a:t>Way</a:t>
            </a:r>
          </a:p>
          <a:p>
            <a:r>
              <a:rPr lang="en-GB" sz="1600" dirty="0">
                <a:solidFill>
                  <a:schemeClr val="tx2"/>
                </a:solidFill>
              </a:rPr>
              <a:t>Train</a:t>
            </a:r>
          </a:p>
          <a:p>
            <a:r>
              <a:rPr lang="en-GB" sz="1600" dirty="0">
                <a:solidFill>
                  <a:schemeClr val="tx2"/>
                </a:solidFill>
              </a:rPr>
              <a:t>Connection to the main gas network</a:t>
            </a:r>
            <a:endParaRPr lang="sv-SE" sz="1600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8DE77-D29E-4D74-BC21-B7144BDC1AB7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5091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2C707-ABB2-4F1E-B747-C397CA583B6C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2365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tx2"/>
                </a:solidFill>
              </a:rPr>
              <a:t>4 steps</a:t>
            </a:r>
          </a:p>
          <a:p>
            <a:r>
              <a:rPr lang="en-GB" sz="1600" dirty="0">
                <a:solidFill>
                  <a:schemeClr val="tx2"/>
                </a:solidFill>
              </a:rPr>
              <a:t>Bunker by the wharf </a:t>
            </a:r>
            <a:r>
              <a:rPr lang="zh-CN" altLang="en-US" sz="1600" dirty="0">
                <a:solidFill>
                  <a:schemeClr val="tx2"/>
                </a:solidFill>
              </a:rPr>
              <a:t>码头边的沙坑</a:t>
            </a:r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Depot </a:t>
            </a:r>
            <a:r>
              <a:rPr lang="zh-CN" altLang="en-US" sz="1600" dirty="0">
                <a:solidFill>
                  <a:schemeClr val="tx2"/>
                </a:solidFill>
              </a:rPr>
              <a:t>仓库</a:t>
            </a:r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Deliveries from depot </a:t>
            </a:r>
          </a:p>
          <a:p>
            <a:r>
              <a:rPr lang="en-GB" sz="1600" dirty="0">
                <a:solidFill>
                  <a:schemeClr val="tx2"/>
                </a:solidFill>
              </a:rPr>
              <a:t>Connects to main gas network </a:t>
            </a:r>
            <a:r>
              <a:rPr lang="zh-CN" altLang="en-US" sz="1600" dirty="0">
                <a:solidFill>
                  <a:schemeClr val="tx2"/>
                </a:solidFill>
              </a:rPr>
              <a:t>连接到主燃气网络</a:t>
            </a:r>
            <a:endParaRPr lang="sv-SE" sz="1600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8DE77-D29E-4D74-BC21-B7144BDC1AB7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103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回家问妈妈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4783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Container ship</a:t>
            </a:r>
          </a:p>
          <a:p>
            <a:r>
              <a:rPr lang="en-GB" dirty="0"/>
              <a:t>+ 22,000 </a:t>
            </a:r>
            <a:r>
              <a:rPr lang="en-GB" dirty="0" err="1"/>
              <a:t>teus</a:t>
            </a:r>
            <a:endParaRPr lang="en-GB" dirty="0"/>
          </a:p>
          <a:p>
            <a:r>
              <a:rPr lang="en-GB" dirty="0"/>
              <a:t>LNG about fuel</a:t>
            </a:r>
          </a:p>
          <a:p>
            <a:r>
              <a:rPr lang="en-GB" dirty="0"/>
              <a:t>Emission of </a:t>
            </a:r>
            <a:r>
              <a:rPr lang="en-GB" dirty="0" err="1"/>
              <a:t>sulfur</a:t>
            </a:r>
            <a:r>
              <a:rPr lang="en-GB" dirty="0"/>
              <a:t> 0% - Acidification of </a:t>
            </a:r>
            <a:r>
              <a:rPr lang="en-GB" dirty="0" err="1"/>
              <a:t>sulfur</a:t>
            </a:r>
            <a:r>
              <a:rPr lang="en-GB" dirty="0"/>
              <a:t> is minimized</a:t>
            </a:r>
          </a:p>
          <a:p>
            <a:r>
              <a:rPr lang="en-GB" dirty="0"/>
              <a:t>Emission of CO2 - Reduces by 25%</a:t>
            </a:r>
            <a:r>
              <a:rPr lang="en-US" dirty="0"/>
              <a:t>, </a:t>
            </a:r>
            <a:r>
              <a:rPr lang="en-GB" dirty="0"/>
              <a:t>Contributes to reducing climate impact and the greenhouse effect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6B6DB-8618-4136-8E1B-D868F4EFFB10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6870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heavy vehicles, buses, cars and vans, total number of gas vehicles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647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hydropower, wind power, solar power, nuclear power, cogeneration in industry, cogeneration, other thermal power,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301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Electrical trade - North Pool</a:t>
            </a:r>
          </a:p>
          <a:p>
            <a:r>
              <a:rPr lang="en-GB" dirty="0"/>
              <a:t>Sweden exports electricity - 4,928 MW</a:t>
            </a:r>
          </a:p>
          <a:p>
            <a:r>
              <a:rPr lang="en-GB" dirty="0"/>
              <a:t>Sweden imports electricity - 6,924 MW - The Nordic countries, Baltic States</a:t>
            </a:r>
          </a:p>
          <a:p>
            <a:endParaRPr lang="en-GB" dirty="0"/>
          </a:p>
          <a:p>
            <a:r>
              <a:rPr lang="sv-SE" dirty="0" err="1"/>
              <a:t>energy</a:t>
            </a:r>
            <a:r>
              <a:rPr lang="sv-SE" dirty="0"/>
              <a:t> </a:t>
            </a:r>
            <a:r>
              <a:rPr lang="sv-SE" dirty="0" err="1"/>
              <a:t>concept</a:t>
            </a:r>
            <a:endParaRPr lang="sv-SE" dirty="0"/>
          </a:p>
          <a:p>
            <a:r>
              <a:rPr lang="sv-SE" dirty="0"/>
              <a:t>1 TWh = 1 terawatt </a:t>
            </a:r>
            <a:r>
              <a:rPr lang="sv-SE" dirty="0" err="1"/>
              <a:t>hour</a:t>
            </a:r>
            <a:r>
              <a:rPr lang="sv-SE" dirty="0"/>
              <a:t> = 1000 GWh,</a:t>
            </a:r>
          </a:p>
          <a:p>
            <a:r>
              <a:rPr lang="sv-SE" dirty="0"/>
              <a:t>1GWh = 1 gigawatt </a:t>
            </a:r>
            <a:r>
              <a:rPr lang="sv-SE" dirty="0" err="1"/>
              <a:t>hour</a:t>
            </a:r>
            <a:r>
              <a:rPr lang="sv-SE" dirty="0"/>
              <a:t> = 1000 MWh,</a:t>
            </a:r>
          </a:p>
          <a:p>
            <a:r>
              <a:rPr lang="sv-SE" dirty="0"/>
              <a:t>1 MWh = 1 megawatt </a:t>
            </a:r>
            <a:r>
              <a:rPr lang="sv-SE" dirty="0" err="1"/>
              <a:t>hour</a:t>
            </a:r>
            <a:r>
              <a:rPr lang="sv-SE" dirty="0"/>
              <a:t> = 1000kWh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9664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 heavy vehicles</a:t>
            </a:r>
          </a:p>
          <a:p>
            <a:r>
              <a:rPr lang="en-GB" dirty="0"/>
              <a:t>Ex Volvo FL Electric</a:t>
            </a:r>
          </a:p>
          <a:p>
            <a:r>
              <a:rPr lang="en-GB" dirty="0"/>
              <a:t>90km/h</a:t>
            </a:r>
          </a:p>
          <a:p>
            <a:r>
              <a:rPr lang="en-GB" dirty="0"/>
              <a:t>Scope</a:t>
            </a:r>
          </a:p>
          <a:p>
            <a:r>
              <a:rPr lang="en-GB" dirty="0"/>
              <a:t>30 miles</a:t>
            </a:r>
          </a:p>
          <a:p>
            <a:r>
              <a:rPr lang="en-GB" dirty="0"/>
              <a:t>6 batteries</a:t>
            </a:r>
          </a:p>
          <a:p>
            <a:r>
              <a:rPr lang="en-GB" dirty="0"/>
              <a:t>520 kg each</a:t>
            </a:r>
          </a:p>
          <a:p>
            <a:r>
              <a:rPr lang="en-GB" dirty="0"/>
              <a:t>3120kg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8340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Road transport of the future</a:t>
            </a:r>
          </a:p>
          <a:p>
            <a:r>
              <a:rPr lang="en-GB" dirty="0"/>
              <a:t>Load carrier</a:t>
            </a:r>
          </a:p>
          <a:p>
            <a:r>
              <a:rPr lang="en-GB" dirty="0"/>
              <a:t>Size</a:t>
            </a:r>
          </a:p>
          <a:p>
            <a:r>
              <a:rPr lang="en-GB" dirty="0"/>
              <a:t>34.5 m rigging</a:t>
            </a:r>
          </a:p>
          <a:p>
            <a:r>
              <a:rPr lang="en-GB" dirty="0"/>
              <a:t>Design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6B6DB-8618-4136-8E1B-D868F4EFFB10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079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4121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 powered vehicles</a:t>
            </a:r>
          </a:p>
          <a:p>
            <a:r>
              <a:rPr lang="en-GB" dirty="0"/>
              <a:t>Charging in progress</a:t>
            </a:r>
          </a:p>
          <a:p>
            <a:r>
              <a:rPr lang="en-GB" dirty="0"/>
              <a:t>Roadway</a:t>
            </a:r>
          </a:p>
          <a:p>
            <a:r>
              <a:rPr lang="en-GB" dirty="0"/>
              <a:t>In air</a:t>
            </a:r>
          </a:p>
          <a:p>
            <a:r>
              <a:rPr lang="en-GB" dirty="0"/>
              <a:t>Wireless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6B6DB-8618-4136-8E1B-D868F4EFFB10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629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Self-driving vehicles</a:t>
            </a:r>
          </a:p>
          <a:p>
            <a:r>
              <a:rPr lang="en-GB" dirty="0"/>
              <a:t>T-pod </a:t>
            </a:r>
            <a:r>
              <a:rPr lang="en-GB" dirty="0" err="1"/>
              <a:t>Einride</a:t>
            </a:r>
            <a:endParaRPr lang="en-GB" dirty="0"/>
          </a:p>
          <a:p>
            <a:r>
              <a:rPr lang="en-GB" dirty="0"/>
              <a:t>Driverless</a:t>
            </a:r>
          </a:p>
          <a:p>
            <a:r>
              <a:rPr lang="en-GB" dirty="0"/>
              <a:t>Electric powered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15ppl 20 ton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6B6DB-8618-4136-8E1B-D868F4EFFB10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4541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3040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7C68A-44AC-4B67-B66A-CA4D2DBD7376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689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Platooning</a:t>
            </a:r>
            <a:endParaRPr lang="sv-SE" dirty="0"/>
          </a:p>
          <a:p>
            <a:endParaRPr lang="sv-SE" dirty="0"/>
          </a:p>
          <a:p>
            <a:r>
              <a:rPr lang="sv-SE" dirty="0"/>
              <a:t>https://pnorental.com/truck-platooning-the-future-of-road-transport/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7C68A-44AC-4B67-B66A-CA4D2DBD7376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557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Intermodal transport of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3369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6B6DB-8618-4136-8E1B-D868F4EFFB10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3892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6B6DB-8618-4136-8E1B-D868F4EFFB10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4976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6B6DB-8618-4136-8E1B-D868F4EFFB10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2238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https://www.dhl.com/se-sv/home/press/pressarkiv/2021/dhl-express-formar-framtiden-for-hallbar-flygtransport-med-bestallningen-av-de-allra-forsta-elektriska-fraktplanen-fran-eviation.html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7C68A-44AC-4B67-B66A-CA4D2DBD7376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8527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195703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6B6DB-8618-4136-8E1B-D868F4EFFB10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13914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7C68A-44AC-4B67-B66A-CA4D2DBD7376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96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686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Renewable</a:t>
            </a:r>
            <a:r>
              <a:rPr lang="sv-SE" dirty="0"/>
              <a:t> </a:t>
            </a:r>
            <a:r>
              <a:rPr lang="sv-SE" dirty="0" err="1"/>
              <a:t>Fuel</a:t>
            </a:r>
            <a:endParaRPr lang="sv-SE" dirty="0"/>
          </a:p>
          <a:p>
            <a:r>
              <a:rPr lang="sv-SE" dirty="0"/>
              <a:t>Biodiesel 100 – 100% biodiesel</a:t>
            </a:r>
          </a:p>
          <a:p>
            <a:r>
              <a:rPr lang="sv-SE" dirty="0"/>
              <a:t>https://en.wikipedia.org/wiki/Biodiesel_standard</a:t>
            </a:r>
          </a:p>
          <a:p>
            <a:r>
              <a:rPr lang="sv-SE" dirty="0"/>
              <a:t>RME 100 – </a:t>
            </a:r>
            <a:r>
              <a:rPr lang="sv-SE" dirty="0" err="1"/>
              <a:t>Rapeseed</a:t>
            </a:r>
            <a:r>
              <a:rPr lang="sv-SE" dirty="0"/>
              <a:t> </a:t>
            </a:r>
            <a:r>
              <a:rPr lang="sv-SE" dirty="0" err="1"/>
              <a:t>methyl</a:t>
            </a:r>
            <a:r>
              <a:rPr lang="sv-SE" dirty="0"/>
              <a:t> ester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51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Hydrogenated</a:t>
            </a:r>
            <a:r>
              <a:rPr lang="sv-SE" dirty="0"/>
              <a:t> </a:t>
            </a:r>
            <a:r>
              <a:rPr lang="sv-SE" dirty="0" err="1"/>
              <a:t>Alkane</a:t>
            </a:r>
            <a:r>
              <a:rPr lang="sv-SE" dirty="0"/>
              <a:t> </a:t>
            </a:r>
            <a:r>
              <a:rPr lang="sv-SE" dirty="0" err="1"/>
              <a:t>Renewable</a:t>
            </a:r>
            <a:r>
              <a:rPr lang="sv-SE" dirty="0"/>
              <a:t> </a:t>
            </a:r>
            <a:r>
              <a:rPr lang="sv-SE" dirty="0" err="1"/>
              <a:t>Fuel</a:t>
            </a:r>
            <a:endParaRPr lang="sv-SE" dirty="0"/>
          </a:p>
          <a:p>
            <a:r>
              <a:rPr lang="sv-SE" dirty="0" err="1"/>
              <a:t>Biofuel</a:t>
            </a:r>
            <a:r>
              <a:rPr lang="sv-SE" dirty="0"/>
              <a:t> HVO - </a:t>
            </a:r>
            <a:r>
              <a:rPr lang="sv-SE" dirty="0" err="1"/>
              <a:t>Hydrogenated</a:t>
            </a:r>
            <a:r>
              <a:rPr lang="sv-SE" dirty="0"/>
              <a:t> </a:t>
            </a:r>
            <a:r>
              <a:rPr lang="sv-SE" dirty="0" err="1"/>
              <a:t>Vegetable</a:t>
            </a:r>
            <a:r>
              <a:rPr lang="sv-SE" dirty="0"/>
              <a:t> </a:t>
            </a:r>
            <a:r>
              <a:rPr lang="sv-SE" dirty="0" err="1"/>
              <a:t>Oils</a:t>
            </a:r>
            <a:endParaRPr lang="sv-SE" dirty="0"/>
          </a:p>
          <a:p>
            <a:r>
              <a:rPr lang="sv-SE" dirty="0"/>
              <a:t>Diesel </a:t>
            </a:r>
            <a:r>
              <a:rPr lang="sv-SE" dirty="0" err="1"/>
              <a:t>fuel</a:t>
            </a:r>
            <a:r>
              <a:rPr lang="sv-SE" dirty="0"/>
              <a:t> </a:t>
            </a:r>
            <a:r>
              <a:rPr lang="sv-SE" dirty="0" err="1"/>
              <a:t>created</a:t>
            </a:r>
            <a:r>
              <a:rPr lang="sv-SE" dirty="0"/>
              <a:t> by hydrotreating is green diesel and is </a:t>
            </a:r>
            <a:r>
              <a:rPr lang="sv-SE" dirty="0" err="1"/>
              <a:t>distinct</a:t>
            </a:r>
            <a:r>
              <a:rPr lang="sv-SE" dirty="0"/>
              <a:t> from </a:t>
            </a:r>
            <a:r>
              <a:rPr lang="sv-SE" dirty="0" err="1"/>
              <a:t>th</a:t>
            </a:r>
            <a:r>
              <a:rPr lang="sv-SE" dirty="0"/>
              <a:t> biodiesel mad </a:t>
            </a:r>
            <a:r>
              <a:rPr lang="sv-SE" dirty="0" err="1"/>
              <a:t>through</a:t>
            </a:r>
            <a:r>
              <a:rPr lang="sv-SE" dirty="0"/>
              <a:t> </a:t>
            </a:r>
            <a:r>
              <a:rPr lang="sv-SE" dirty="0" err="1"/>
              <a:t>esterification</a:t>
            </a:r>
            <a:endParaRPr lang="sv-SE" dirty="0"/>
          </a:p>
          <a:p>
            <a:r>
              <a:rPr lang="en-GB" dirty="0"/>
              <a:t>Chemically a copy of regular diesel</a:t>
            </a:r>
          </a:p>
          <a:p>
            <a:r>
              <a:rPr lang="en-GB" dirty="0"/>
              <a:t>Vegetable oils and animal fats</a:t>
            </a:r>
          </a:p>
          <a:p>
            <a:r>
              <a:rPr lang="en-GB" dirty="0"/>
              <a:t>Can be mixed into e.g. B7 diesel</a:t>
            </a:r>
          </a:p>
          <a:p>
            <a:r>
              <a:rPr lang="en-GB" dirty="0"/>
              <a:t>HVO 100</a:t>
            </a:r>
          </a:p>
          <a:p>
            <a:r>
              <a:rPr lang="en-GB" dirty="0"/>
              <a:t>Reduces greenhouse gases by 90%</a:t>
            </a:r>
            <a:endParaRPr lang="sv-SE" dirty="0"/>
          </a:p>
          <a:p>
            <a:r>
              <a:rPr lang="sv-SE" dirty="0"/>
              <a:t>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257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451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49547-2045-4752-AE26-388E9D7726D0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75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552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585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658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22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055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385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630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819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871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504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184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1BB5-0667-4FA1-A35B-A9BF68330E71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FD5AB-A60A-49AC-8C30-843FAE0345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266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5g_BYMdSU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h7-5VFqwuI?start=93&amp;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5g_BYMdSUI?feature=oembed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iMEBmlyjuo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iMEBmlyjuo?feature=oembed" TargetMode="Externa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huwhBMy_A&amp;ab_channel=VolvoTrucksU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qhuwhBMy_A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norental.com/truck-platooning-the-future-of-road-transpor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0FHAQBVIx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0FHAQBVIxg?feature=oembed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kDyBrSW1_O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DyBrSW1_Og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Hur kan miljöpåverkan av transporter minskas?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Mindre miljöpåverkan genom;</a:t>
            </a:r>
          </a:p>
          <a:p>
            <a:pPr lvl="1"/>
            <a:r>
              <a:rPr lang="sv-SE" dirty="0"/>
              <a:t>Minska bränsleförbrukning</a:t>
            </a:r>
          </a:p>
          <a:p>
            <a:pPr lvl="1"/>
            <a:r>
              <a:rPr lang="sv-SE" dirty="0"/>
              <a:t>Effektivare användning av fordon</a:t>
            </a:r>
          </a:p>
          <a:p>
            <a:pPr lvl="1"/>
            <a:r>
              <a:rPr lang="sv-SE" dirty="0"/>
              <a:t>Framkomlighet</a:t>
            </a:r>
          </a:p>
          <a:p>
            <a:pPr marL="857250" lvl="1" indent="-457200"/>
            <a:r>
              <a:rPr lang="sv-SE" b="1" dirty="0"/>
              <a:t>Alternativa drivmedel</a:t>
            </a:r>
          </a:p>
          <a:p>
            <a:pPr marL="857250" lvl="1" indent="-457200"/>
            <a:endParaRPr lang="sv-S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25144"/>
            <a:ext cx="31718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095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F5C1C1A-9F93-4A41-8D86-F9B400A3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PFAD Palmolja</a:t>
            </a:r>
          </a:p>
          <a:p>
            <a:pPr lvl="1"/>
            <a:r>
              <a:rPr lang="sv-SE" dirty="0"/>
              <a:t>Palm </a:t>
            </a:r>
            <a:r>
              <a:rPr lang="sv-SE" dirty="0" err="1"/>
              <a:t>Fatty</a:t>
            </a:r>
            <a:r>
              <a:rPr lang="sv-SE" dirty="0"/>
              <a:t> </a:t>
            </a:r>
            <a:r>
              <a:rPr lang="sv-SE" dirty="0" err="1"/>
              <a:t>Acid</a:t>
            </a:r>
            <a:r>
              <a:rPr lang="sv-SE" dirty="0"/>
              <a:t> </a:t>
            </a:r>
            <a:r>
              <a:rPr lang="sv-SE" dirty="0" err="1"/>
              <a:t>Distillate</a:t>
            </a:r>
            <a:endParaRPr lang="sv-SE" dirty="0"/>
          </a:p>
          <a:p>
            <a:pPr lvl="1"/>
            <a:r>
              <a:rPr lang="sv-SE" dirty="0"/>
              <a:t>Restprodukt </a:t>
            </a:r>
          </a:p>
          <a:p>
            <a:pPr lvl="2"/>
            <a:r>
              <a:rPr lang="sv-SE" dirty="0"/>
              <a:t>Livsmedel</a:t>
            </a:r>
          </a:p>
          <a:p>
            <a:pPr lvl="2"/>
            <a:r>
              <a:rPr lang="sv-SE" dirty="0"/>
              <a:t>Oätliga </a:t>
            </a:r>
            <a:r>
              <a:rPr lang="sv-SE" dirty="0" err="1"/>
              <a:t>fettsysror</a:t>
            </a:r>
            <a:endParaRPr lang="sv-SE" dirty="0"/>
          </a:p>
          <a:p>
            <a:pPr lvl="1"/>
            <a:r>
              <a:rPr lang="sv-SE" dirty="0"/>
              <a:t>Avskogning</a:t>
            </a:r>
          </a:p>
          <a:p>
            <a:pPr lvl="2"/>
            <a:r>
              <a:rPr lang="sv-SE" dirty="0"/>
              <a:t>3 – 5% av palmoljeraffinaderiens totala produktionsvolym</a:t>
            </a:r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B047E9E-A577-47A3-AD62-16678EEB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1886712"/>
            <a:ext cx="2276475" cy="2009775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476F91F8-71AE-444E-A816-6BE5EEA8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Drivmedel</a:t>
            </a:r>
          </a:p>
        </p:txBody>
      </p:sp>
    </p:spTree>
    <p:extLst>
      <p:ext uri="{BB962C8B-B14F-4D97-AF65-F5344CB8AC3E}">
        <p14:creationId xmlns:p14="http://schemas.microsoft.com/office/powerpoint/2010/main" val="2971009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F338EAF-B5A8-4CDD-B882-A5F632E52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53" y="1327318"/>
            <a:ext cx="8229600" cy="4525963"/>
          </a:xfrm>
        </p:spPr>
        <p:txBody>
          <a:bodyPr/>
          <a:lstStyle/>
          <a:p>
            <a:r>
              <a:rPr lang="sv-SE" dirty="0"/>
              <a:t>Ad </a:t>
            </a:r>
            <a:r>
              <a:rPr lang="sv-SE" dirty="0" err="1"/>
              <a:t>Blue</a:t>
            </a:r>
            <a:endParaRPr lang="sv-SE" dirty="0"/>
          </a:p>
          <a:p>
            <a:pPr lvl="1"/>
            <a:r>
              <a:rPr lang="sv-SE" dirty="0"/>
              <a:t>Reducerar utsläpp</a:t>
            </a:r>
          </a:p>
          <a:p>
            <a:pPr lvl="1"/>
            <a:r>
              <a:rPr lang="sv-SE" dirty="0"/>
              <a:t>Utsläppen blir till</a:t>
            </a:r>
          </a:p>
          <a:p>
            <a:pPr lvl="2"/>
            <a:r>
              <a:rPr lang="sv-SE" dirty="0"/>
              <a:t>Kväve och vatten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BB02AE1E-FD30-42E9-95DC-BF2439AE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Drivmedel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06BE0D9-D094-4738-BEDB-61832384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8" y="3429001"/>
            <a:ext cx="64398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2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/>
          </p:cNvSpPr>
          <p:nvPr/>
        </p:nvSpPr>
        <p:spPr bwMode="auto">
          <a:xfrm>
            <a:off x="339329" y="486966"/>
            <a:ext cx="84867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4C4C4C"/>
              </a:solidFill>
              <a:ea typeface="ＭＳ Ｐゴシック" charset="0"/>
              <a:cs typeface="Impact" charset="0"/>
              <a:sym typeface="Impact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373088" y="1056084"/>
            <a:ext cx="8222456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638"/>
              </a:spcBef>
              <a:buSzPct val="125000"/>
            </a:pPr>
            <a:r>
              <a:rPr lang="en-US" sz="2800" dirty="0">
                <a:ea typeface="ＭＳ Ｐゴシック" charset="0"/>
                <a:cs typeface="Impact" charset="0"/>
                <a:sym typeface="Impact" charset="0"/>
              </a:rPr>
              <a:t>ED95 - </a:t>
            </a:r>
            <a:r>
              <a:rPr lang="en-US" sz="2800" dirty="0">
                <a:solidFill>
                  <a:srgbClr val="4C4C4C"/>
                </a:solidFill>
                <a:ea typeface="ＭＳ Ｐゴシック" charset="0"/>
                <a:cs typeface="Impact" charset="0"/>
                <a:sym typeface="Impact" charset="0"/>
              </a:rPr>
              <a:t>ETANOL I TUNGA FORDON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Består av 95 % etanol och 5 % tillsats av tänd förbättrare, smörjmedel och korrosionsskydd. 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Tillverkas av alla socker- och cellulosainnehållande råvaror.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Förbränningsmotor - samma typ som diesellastbil. </a:t>
            </a:r>
            <a:b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</a:b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Högre drivmedelsförbrukning i liter. 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Fordon: ED95 används sedan lång tid i stadsbussar, bland annat i Stockholms innerstad. 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Brist på tankställen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055" y="5009793"/>
            <a:ext cx="1214945" cy="1584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04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/>
          </p:cNvSpPr>
          <p:nvPr/>
        </p:nvSpPr>
        <p:spPr bwMode="auto">
          <a:xfrm>
            <a:off x="339329" y="486966"/>
            <a:ext cx="84867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4C4C4C"/>
              </a:solidFill>
              <a:ea typeface="ＭＳ Ｐゴシック" charset="0"/>
              <a:cs typeface="Impact" charset="0"/>
              <a:sym typeface="Impact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464344" y="1438275"/>
            <a:ext cx="8222456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232023" indent="-232023">
              <a:spcBef>
                <a:spcPts val="1638"/>
              </a:spcBef>
              <a:buSzPct val="125000"/>
              <a:buFont typeface="Lucida Grande" charset="0"/>
              <a:buChar char="‣"/>
            </a:pPr>
            <a:endParaRPr lang="sv-SE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  <a:p>
            <a:pPr marL="232023" indent="-232023">
              <a:spcBef>
                <a:spcPts val="1638"/>
              </a:spcBef>
              <a:buSzPct val="125000"/>
              <a:buFont typeface="Lucida Grande" charset="0"/>
              <a:buChar char="‣"/>
            </a:pPr>
            <a:endParaRPr lang="sv-SE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  <a:p>
            <a:pPr marL="232023" indent="-232023">
              <a:spcBef>
                <a:spcPts val="1638"/>
              </a:spcBef>
              <a:buSzPct val="125000"/>
              <a:buFont typeface="Lucida Grande" charset="0"/>
              <a:buChar char="‣"/>
            </a:pPr>
            <a:endParaRPr lang="sv-SE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  <a:p>
            <a:pPr marL="232023" indent="-232023">
              <a:spcBef>
                <a:spcPts val="1638"/>
              </a:spcBef>
              <a:buSzPct val="125000"/>
              <a:buFont typeface="Lucida Grande" charset="0"/>
              <a:buChar char="‣"/>
            </a:pPr>
            <a:endParaRPr lang="sv-SE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  <a:p>
            <a:pPr marL="232023" indent="-232023">
              <a:spcBef>
                <a:spcPts val="1638"/>
              </a:spcBef>
              <a:buSzPct val="125000"/>
              <a:buFont typeface="Lucida Grande" charset="0"/>
              <a:buChar char="‣"/>
            </a:pPr>
            <a:endParaRPr lang="sv-SE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C001702D-0621-491F-AB6A-7371C06A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Drivmedel</a:t>
            </a:r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AD226CF5-F46D-47DE-A28F-3C5BF6EC0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hlinkClick r:id="rId3"/>
            </a:endParaRPr>
          </a:p>
          <a:p>
            <a:pPr marL="0" indent="0">
              <a:buNone/>
            </a:pPr>
            <a:r>
              <a:rPr lang="sv-SE" dirty="0">
                <a:hlinkClick r:id="rId3"/>
              </a:rPr>
              <a:t>https://www.youtube.com/watch?v=0h7-5VFqwuI&amp;t=93s&amp;ab_channel=Lantm%C3%A4nnenAgroetanol</a:t>
            </a:r>
          </a:p>
          <a:p>
            <a:endParaRPr lang="sv-SE" dirty="0">
              <a:hlinkClick r:id="rId3"/>
            </a:endParaRPr>
          </a:p>
          <a:p>
            <a:r>
              <a:rPr lang="sv-SE" dirty="0">
                <a:hlinkClick r:id="rId3"/>
              </a:rPr>
              <a:t>https://www.youtube.com/watch?v=l5g_BYMdSUI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8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Agroetanol Cleanpower 95">
            <a:hlinkClick r:id="" action="ppaction://media"/>
            <a:extLst>
              <a:ext uri="{FF2B5EF4-FFF2-40B4-BE49-F238E27FC236}">
                <a16:creationId xmlns:a16="http://schemas.microsoft.com/office/drawing/2014/main" id="{E9E395A5-3045-7AFC-B44D-160B2F675A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5735" y="980728"/>
            <a:ext cx="943113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Etanolbränslet ED95 ger garanterat klimatsmarta transporter året om.">
            <a:hlinkClick r:id="" action="ppaction://media"/>
            <a:extLst>
              <a:ext uri="{FF2B5EF4-FFF2-40B4-BE49-F238E27FC236}">
                <a16:creationId xmlns:a16="http://schemas.microsoft.com/office/drawing/2014/main" id="{FA13723B-F2A6-4CEF-A4FE-A1EA489B99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9387" y="913274"/>
            <a:ext cx="8905225" cy="50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1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77A715-A0EF-44E1-9B1E-05BEC80C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Diesel och ED95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5A1C818-996C-4BE5-B1E1-77DCCA2F5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sv-SE" dirty="0"/>
          </a:p>
          <a:p>
            <a:r>
              <a:rPr lang="sv-SE" sz="2600" dirty="0"/>
              <a:t>En distributionsbil 18 </a:t>
            </a:r>
            <a:r>
              <a:rPr lang="sv-SE" sz="2600" dirty="0" err="1"/>
              <a:t>ppl</a:t>
            </a:r>
            <a:r>
              <a:rPr lang="sv-SE" sz="2600" dirty="0"/>
              <a:t> kör c:a 5 000 mil per år </a:t>
            </a:r>
          </a:p>
          <a:p>
            <a:r>
              <a:rPr lang="sv-SE" sz="2600" dirty="0"/>
              <a:t>Förbrukning för en dieselbil är </a:t>
            </a:r>
            <a:r>
              <a:rPr lang="sv-SE" sz="2600" b="1" dirty="0"/>
              <a:t>3,6 l/mil </a:t>
            </a:r>
          </a:p>
          <a:p>
            <a:r>
              <a:rPr lang="sv-SE" sz="2600" dirty="0"/>
              <a:t>En dieseldriven bil (inblandning av 25 % biodrivmedel) släpper ut </a:t>
            </a:r>
            <a:r>
              <a:rPr lang="sv-SE" sz="2600" b="1" dirty="0"/>
              <a:t>46ton CO2/år</a:t>
            </a:r>
            <a:r>
              <a:rPr lang="sv-SE" sz="2600" dirty="0"/>
              <a:t>.</a:t>
            </a:r>
          </a:p>
          <a:p>
            <a:r>
              <a:rPr lang="sv-SE" sz="2600" dirty="0"/>
              <a:t>Kostnad per mil är idag </a:t>
            </a:r>
            <a:r>
              <a:rPr lang="sv-SE" sz="2600" b="1" dirty="0"/>
              <a:t>(20 sek/l) 72 sek/mil</a:t>
            </a:r>
          </a:p>
          <a:p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D5E663D-2383-4B9D-9FC0-142419D0CB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sv-SE" dirty="0"/>
          </a:p>
          <a:p>
            <a:r>
              <a:rPr lang="sv-SE" sz="2600" dirty="0"/>
              <a:t>En distributionsbil 18 </a:t>
            </a:r>
            <a:r>
              <a:rPr lang="sv-SE" sz="2600" dirty="0" err="1"/>
              <a:t>ppl</a:t>
            </a:r>
            <a:r>
              <a:rPr lang="sv-SE" sz="2600" dirty="0"/>
              <a:t> kör c:a 5 000 mil per år </a:t>
            </a:r>
          </a:p>
          <a:p>
            <a:r>
              <a:rPr lang="sv-SE" sz="2600" dirty="0"/>
              <a:t>Förbrukning för </a:t>
            </a:r>
            <a:r>
              <a:rPr lang="sv-SE" sz="2600" dirty="0" err="1"/>
              <a:t>för</a:t>
            </a:r>
            <a:r>
              <a:rPr lang="sv-SE" sz="2600" dirty="0"/>
              <a:t> en ED95 bil är </a:t>
            </a:r>
            <a:r>
              <a:rPr lang="sv-SE" sz="2600" b="1" dirty="0"/>
              <a:t>5,76 l/mil</a:t>
            </a:r>
          </a:p>
          <a:p>
            <a:r>
              <a:rPr lang="sv-SE" sz="2600" dirty="0"/>
              <a:t>En ED95 driven bil släpper ut </a:t>
            </a:r>
            <a:r>
              <a:rPr lang="sv-SE" sz="2600" b="1" dirty="0"/>
              <a:t>21ton CO2/år.</a:t>
            </a:r>
          </a:p>
          <a:p>
            <a:r>
              <a:rPr lang="sv-SE" sz="2600" dirty="0"/>
              <a:t>Kostnad per mil är idag </a:t>
            </a:r>
            <a:r>
              <a:rPr lang="sv-SE" sz="2600" b="1" dirty="0"/>
              <a:t>(17,80 sek/l)            102,53 sek/mil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635D3A40-FF5C-4886-9BB0-15C031141E6C}"/>
              </a:ext>
            </a:extLst>
          </p:cNvPr>
          <p:cNvSpPr txBox="1"/>
          <p:nvPr/>
        </p:nvSpPr>
        <p:spPr>
          <a:xfrm>
            <a:off x="5652120" y="5733256"/>
            <a:ext cx="318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just"/>
            <a:r>
              <a:rPr lang="sv-SE" dirty="0"/>
              <a:t>Källa GLC</a:t>
            </a:r>
          </a:p>
        </p:txBody>
      </p:sp>
    </p:spTree>
    <p:extLst>
      <p:ext uri="{BB962C8B-B14F-4D97-AF65-F5344CB8AC3E}">
        <p14:creationId xmlns:p14="http://schemas.microsoft.com/office/powerpoint/2010/main" val="328901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99060A-78C3-44A7-B91B-8C107CF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sv-SE" dirty="0"/>
              <a:t>Drivmedel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E2E8A94-19A5-40ED-8111-A60486F3D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393" y="1325562"/>
            <a:ext cx="4618856" cy="5257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sv-SE" sz="2400" dirty="0"/>
              <a:t>Politik, miljömål och drivmedel</a:t>
            </a:r>
          </a:p>
          <a:p>
            <a:pPr>
              <a:lnSpc>
                <a:spcPct val="90000"/>
              </a:lnSpc>
            </a:pPr>
            <a:r>
              <a:rPr lang="sv-SE" sz="2400" dirty="0"/>
              <a:t>Reduktionsplikt</a:t>
            </a:r>
          </a:p>
          <a:p>
            <a:pPr lvl="1">
              <a:lnSpc>
                <a:spcPct val="90000"/>
              </a:lnSpc>
            </a:pPr>
            <a:r>
              <a:rPr lang="sv-SE" dirty="0"/>
              <a:t>Ökad inblandning av biodrivmedel</a:t>
            </a:r>
          </a:p>
          <a:p>
            <a:pPr lvl="2">
              <a:lnSpc>
                <a:spcPct val="90000"/>
              </a:lnSpc>
            </a:pPr>
            <a:r>
              <a:rPr lang="sv-SE" sz="2400" dirty="0"/>
              <a:t>40% 2030</a:t>
            </a:r>
          </a:p>
          <a:p>
            <a:pPr lvl="1">
              <a:lnSpc>
                <a:spcPct val="90000"/>
              </a:lnSpc>
            </a:pPr>
            <a:r>
              <a:rPr lang="sv-SE" dirty="0"/>
              <a:t>Skattereduktion togs bort på befintliga biodrivmedel</a:t>
            </a:r>
          </a:p>
          <a:p>
            <a:pPr lvl="1">
              <a:lnSpc>
                <a:spcPct val="90000"/>
              </a:lnSpc>
            </a:pPr>
            <a:r>
              <a:rPr lang="sv-SE" dirty="0"/>
              <a:t>Förutom HVO100, RME100 och ED95</a:t>
            </a:r>
          </a:p>
          <a:p>
            <a:pPr lvl="1">
              <a:lnSpc>
                <a:spcPct val="90000"/>
              </a:lnSpc>
            </a:pPr>
            <a:r>
              <a:rPr lang="sv-SE" dirty="0"/>
              <a:t>Ny skatt på de nya drivmedlen </a:t>
            </a:r>
          </a:p>
          <a:p>
            <a:pPr lvl="2">
              <a:lnSpc>
                <a:spcPct val="90000"/>
              </a:lnSpc>
            </a:pPr>
            <a:r>
              <a:rPr lang="sv-SE" sz="2400" dirty="0"/>
              <a:t>Med högre inblandning av biodrivmedel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sv-SE" sz="1800" dirty="0"/>
          </a:p>
          <a:p>
            <a:pPr lvl="1">
              <a:lnSpc>
                <a:spcPct val="90000"/>
              </a:lnSpc>
            </a:pPr>
            <a:endParaRPr lang="sv-SE" sz="18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CF08CEF-5A3A-4BFD-85BC-29DC86678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874139"/>
            <a:ext cx="4038600" cy="31097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89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B5E94900-FD23-4130-B525-7880B7AE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Naturgas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1AD53538-F23E-4E8D-B553-A28AEBF29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6016" y="2060848"/>
            <a:ext cx="3743698" cy="3582431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F5818DB-545C-4119-A217-1CD23247A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61" y="2060848"/>
            <a:ext cx="4292632" cy="33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4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852C0E1-D9C9-4B41-826C-2A4F7677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" y="274638"/>
            <a:ext cx="1810544" cy="1143000"/>
          </a:xfrm>
        </p:spPr>
        <p:txBody>
          <a:bodyPr/>
          <a:lstStyle/>
          <a:p>
            <a:r>
              <a:rPr lang="sv-SE" dirty="0"/>
              <a:t>Biogas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D7924AF-07F2-4B97-9B49-F778ACA9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74638"/>
            <a:ext cx="7092280" cy="66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3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Hur kan miljöpåverkan av transporter minskas?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Alternativa drivmedel</a:t>
            </a:r>
          </a:p>
          <a:p>
            <a:pPr lvl="1"/>
            <a:r>
              <a:rPr lang="sv-SE" dirty="0"/>
              <a:t>Motorutveckling</a:t>
            </a:r>
          </a:p>
          <a:p>
            <a:pPr lvl="1"/>
            <a:r>
              <a:rPr lang="sv-SE" dirty="0"/>
              <a:t>Bränslealternativ</a:t>
            </a:r>
          </a:p>
          <a:p>
            <a:pPr lvl="1"/>
            <a:r>
              <a:rPr lang="sv-SE" dirty="0"/>
              <a:t>Tillgång på bränsle</a:t>
            </a:r>
          </a:p>
          <a:p>
            <a:pPr lvl="1"/>
            <a:r>
              <a:rPr lang="sv-SE" dirty="0"/>
              <a:t>Kostnad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357688"/>
            <a:ext cx="24574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539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3E8B049A-EEDD-4F9B-8E42-16FE3B59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5" y="145154"/>
            <a:ext cx="3845274" cy="1676603"/>
          </a:xfrm>
        </p:spPr>
        <p:txBody>
          <a:bodyPr>
            <a:normAutofit/>
          </a:bodyPr>
          <a:lstStyle/>
          <a:p>
            <a:r>
              <a:rPr lang="sv-SE" dirty="0"/>
              <a:t>Gas</a:t>
            </a:r>
          </a:p>
        </p:txBody>
      </p:sp>
      <p:sp>
        <p:nvSpPr>
          <p:cNvPr id="10" name="Platshållare för innehåll 9">
            <a:extLst>
              <a:ext uri="{FF2B5EF4-FFF2-40B4-BE49-F238E27FC236}">
                <a16:creationId xmlns:a16="http://schemas.microsoft.com/office/drawing/2014/main" id="{E49A121A-7ED1-4EA6-AC25-43BAF8BE4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07" y="1988840"/>
            <a:ext cx="4081262" cy="423497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228"/>
              </a:spcBef>
              <a:buSzPct val="125000"/>
              <a:buNone/>
            </a:pPr>
            <a:r>
              <a:rPr lang="sv-SE" sz="2400" dirty="0" err="1">
                <a:ea typeface="ＭＳ Ｐゴシック" charset="0"/>
                <a:cs typeface="Trebuchet MS Bold" charset="0"/>
              </a:rPr>
              <a:t>Fordonsgas</a:t>
            </a:r>
            <a:endParaRPr lang="sv-SE" sz="2400" dirty="0">
              <a:ea typeface="ＭＳ Ｐゴシック" charset="0"/>
              <a:cs typeface="Trebuchet MS Bold" charset="0"/>
            </a:endParaRPr>
          </a:p>
          <a:p>
            <a:pPr>
              <a:spcBef>
                <a:spcPts val="1228"/>
              </a:spcBef>
              <a:buSzPct val="125000"/>
            </a:pPr>
            <a:r>
              <a:rPr lang="sv-SE" sz="2400" dirty="0">
                <a:ea typeface="ＭＳ Ｐゴシック" charset="0"/>
                <a:cs typeface="Trebuchet MS Bold" charset="0"/>
              </a:rPr>
              <a:t>Samlingsnamn på </a:t>
            </a:r>
          </a:p>
          <a:p>
            <a:pPr lvl="1">
              <a:spcBef>
                <a:spcPts val="1228"/>
              </a:spcBef>
              <a:buSzPct val="125000"/>
            </a:pPr>
            <a:r>
              <a:rPr lang="sv-SE" sz="1900" dirty="0">
                <a:ea typeface="ＭＳ Ｐゴシック" charset="0"/>
                <a:cs typeface="Trebuchet MS Bold" charset="0"/>
              </a:rPr>
              <a:t>Naturgas</a:t>
            </a:r>
          </a:p>
          <a:p>
            <a:pPr lvl="1">
              <a:spcBef>
                <a:spcPts val="1228"/>
              </a:spcBef>
              <a:buSzPct val="125000"/>
            </a:pPr>
            <a:r>
              <a:rPr lang="sv-SE" sz="1900" dirty="0">
                <a:ea typeface="ＭＳ Ｐゴシック" charset="0"/>
                <a:cs typeface="Trebuchet MS Bold" charset="0"/>
              </a:rPr>
              <a:t>Biogas</a:t>
            </a:r>
          </a:p>
          <a:p>
            <a:pPr>
              <a:spcBef>
                <a:spcPts val="1228"/>
              </a:spcBef>
              <a:buSzPct val="125000"/>
            </a:pPr>
            <a:r>
              <a:rPr lang="sv-SE" sz="2400" dirty="0">
                <a:ea typeface="ＭＳ Ｐゴシック" charset="0"/>
                <a:cs typeface="Trebuchet MS Bold" charset="0"/>
              </a:rPr>
              <a:t>CNG </a:t>
            </a:r>
            <a:r>
              <a:rPr lang="sv-SE" sz="2400" dirty="0" err="1">
                <a:ea typeface="ＭＳ Ｐゴシック" charset="0"/>
                <a:cs typeface="Trebuchet MS Bold" charset="0"/>
              </a:rPr>
              <a:t>Compressed</a:t>
            </a:r>
            <a:r>
              <a:rPr lang="sv-SE" sz="2400" dirty="0">
                <a:ea typeface="ＭＳ Ｐゴシック" charset="0"/>
                <a:cs typeface="Trebuchet MS Bold" charset="0"/>
              </a:rPr>
              <a:t> </a:t>
            </a:r>
            <a:r>
              <a:rPr lang="sv-SE" sz="2400" dirty="0" err="1">
                <a:ea typeface="ＭＳ Ｐゴシック" charset="0"/>
                <a:cs typeface="Trebuchet MS Bold" charset="0"/>
              </a:rPr>
              <a:t>Natural</a:t>
            </a:r>
            <a:r>
              <a:rPr lang="sv-SE" sz="2400" dirty="0">
                <a:ea typeface="ＭＳ Ｐゴシック" charset="0"/>
                <a:cs typeface="Trebuchet MS Bold" charset="0"/>
              </a:rPr>
              <a:t> Gas</a:t>
            </a:r>
          </a:p>
          <a:p>
            <a:pPr lvl="1">
              <a:spcBef>
                <a:spcPts val="1228"/>
              </a:spcBef>
              <a:buSzPct val="125000"/>
            </a:pPr>
            <a:r>
              <a:rPr lang="sv-SE" sz="1900" dirty="0">
                <a:ea typeface="ＭＳ Ｐゴシック" charset="0"/>
                <a:cs typeface="Trebuchet MS Bold" charset="0"/>
              </a:rPr>
              <a:t> Komprimerad naturgas</a:t>
            </a:r>
          </a:p>
          <a:p>
            <a:pPr marL="285750">
              <a:spcBef>
                <a:spcPts val="1228"/>
              </a:spcBef>
              <a:buSzPct val="125000"/>
            </a:pPr>
            <a:r>
              <a:rPr lang="sv-SE" sz="2400" dirty="0">
                <a:ea typeface="ＭＳ Ｐゴシック" charset="0"/>
                <a:cs typeface="Trebuchet MS Bold" charset="0"/>
              </a:rPr>
              <a:t>LNG </a:t>
            </a:r>
            <a:r>
              <a:rPr lang="sv-SE" sz="2400" dirty="0" err="1">
                <a:ea typeface="ＭＳ Ｐゴシック" charset="0"/>
                <a:cs typeface="Trebuchet MS Bold" charset="0"/>
              </a:rPr>
              <a:t>Liquid</a:t>
            </a:r>
            <a:r>
              <a:rPr lang="sv-SE" sz="2400" dirty="0">
                <a:ea typeface="ＭＳ Ｐゴシック" charset="0"/>
                <a:cs typeface="Trebuchet MS Bold" charset="0"/>
              </a:rPr>
              <a:t> </a:t>
            </a:r>
            <a:r>
              <a:rPr lang="sv-SE" sz="2400" dirty="0" err="1">
                <a:ea typeface="ＭＳ Ｐゴシック" charset="0"/>
                <a:cs typeface="Trebuchet MS Bold" charset="0"/>
              </a:rPr>
              <a:t>Natural</a:t>
            </a:r>
            <a:r>
              <a:rPr lang="sv-SE" sz="2400" dirty="0">
                <a:ea typeface="ＭＳ Ｐゴシック" charset="0"/>
                <a:cs typeface="Trebuchet MS Bold" charset="0"/>
              </a:rPr>
              <a:t> Gas</a:t>
            </a:r>
          </a:p>
          <a:p>
            <a:pPr marL="685800" lvl="1" indent="-342900">
              <a:spcBef>
                <a:spcPts val="1228"/>
              </a:spcBef>
              <a:buSzPct val="125000"/>
            </a:pPr>
            <a:r>
              <a:rPr lang="sv-SE" sz="1900" dirty="0">
                <a:ea typeface="ＭＳ Ｐゴシック" charset="0"/>
                <a:cs typeface="Trebuchet MS Bold" charset="0"/>
              </a:rPr>
              <a:t> Flytande naturgas</a:t>
            </a:r>
          </a:p>
          <a:p>
            <a:pPr marL="285750">
              <a:spcBef>
                <a:spcPts val="1228"/>
              </a:spcBef>
              <a:buSzPct val="125000"/>
            </a:pPr>
            <a:r>
              <a:rPr lang="sv-SE" sz="2400" dirty="0">
                <a:ea typeface="ＭＳ Ｐゴシック" charset="0"/>
                <a:cs typeface="Trebuchet MS Bold" charset="0"/>
              </a:rPr>
              <a:t>LBG </a:t>
            </a:r>
            <a:r>
              <a:rPr lang="sv-SE" sz="2400" dirty="0" err="1">
                <a:ea typeface="ＭＳ Ｐゴシック" charset="0"/>
                <a:cs typeface="Trebuchet MS Bold" charset="0"/>
              </a:rPr>
              <a:t>Liquid</a:t>
            </a:r>
            <a:r>
              <a:rPr lang="sv-SE" sz="2400" dirty="0">
                <a:ea typeface="ＭＳ Ｐゴシック" charset="0"/>
                <a:cs typeface="Trebuchet MS Bold" charset="0"/>
              </a:rPr>
              <a:t> Biogas</a:t>
            </a:r>
          </a:p>
          <a:p>
            <a:pPr marL="685800" lvl="1">
              <a:spcBef>
                <a:spcPts val="1228"/>
              </a:spcBef>
              <a:buSzPct val="125000"/>
            </a:pPr>
            <a:r>
              <a:rPr lang="sv-SE" sz="1900" dirty="0">
                <a:ea typeface="ＭＳ Ｐゴシック" charset="0"/>
                <a:cs typeface="Trebuchet MS Bold" charset="0"/>
              </a:rPr>
              <a:t>Flytande biogas</a:t>
            </a:r>
          </a:p>
          <a:p>
            <a:pPr marL="516917" lvl="1" indent="-174017">
              <a:spcBef>
                <a:spcPts val="1228"/>
              </a:spcBef>
              <a:buSzPct val="125000"/>
              <a:buFont typeface="Lucida Grande" charset="0"/>
              <a:buChar char="‣"/>
            </a:pPr>
            <a:endParaRPr lang="sv-SE" sz="1700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52EF13F-DE5E-44F1-BB60-6EE009455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0" r="16984"/>
          <a:stretch/>
        </p:blipFill>
        <p:spPr>
          <a:xfrm>
            <a:off x="4567959" y="10"/>
            <a:ext cx="4576040" cy="6857990"/>
          </a:xfrm>
          <a:prstGeom prst="rect">
            <a:avLst/>
          </a:prstGeom>
          <a:effectLst/>
        </p:spPr>
      </p:pic>
      <p:sp>
        <p:nvSpPr>
          <p:cNvPr id="2" name="AutoShape 2" descr="data:image/jpeg;base64,/9j/4AAQSkZJRgABAQAAAQABAAD/2wCEAAkGBhQQEBIUEBAUFRQWFBgYFhUXEBQXFRUVFhQVFBQVGBQXGyYfFxkjHBYVHy8gJCcpLCwsFR4xNTAqNSYrLCoBCQoKDgwOGg8PGCwkHBwvLCwsLCwsLCksLCwvLCwsLCwsLCwsLCksKSwpLCwsLDQsLCwsLCwsLCwsLCwsLCkpKf/AABEIAKEBOQMBIgACEQEDEQH/xAAcAAACAgMBAQAAAAAAAAAAAAAAAgMGAQQFBwj/xABIEAABAwIDAwgGBgYIBwAAAAABAAIRAyEEEjEFQVEGEyJhcYGRoRQjMlKx0QdCYpLB8DNDcpPS4RUWJGRzgqLCF0RTlLLi8v/EABkBAQEBAQEBAAAAAAAAAAAAAAABAgMEBf/EACYRAQACAQMEAgIDAQAAAAAAAAABEQIDEiExMkFRE2EEIlKB8AX/2gAMAwEAAhEDEQA/ALzCITwiF9B8qiQiE8IhCiQiE8IhCiQiE8IhCiQiE8IhCiQiE8IhCiQiE8IhCiQiE8IhCiQiE8IhCiQiE8IhCiQiE8IhCiQiE8IhCiQiE8IyoUSEQnhEIUSEQnhEIUSE9HDueYa0k9X5siFaMFhgym0AagEniSFjUz2w66envlWsVhDSHTI7AZPyUAutrlPiWNc0OeAdYm8cexaeEIMQZB4b1zw1bby0sbqDwiE8Ihd3nokIhPCIQokIhPCIQo8IhPlRlWbbokIhPlRCWUSEQnhGVLKJCIT5UQllEyohPlRlSyiQiE+VGVLKJCIT5UZUsomVEJ8qMqWUSEQnyoypZRIRCfKjKllEhEJ8qMqWUSEQnyoypZRIRCfKiEsokIhPlRlSyiQiE+VGVLKIQrQXkUpAkhkgcYboq0QrMKoDWydw+C4a/MPRoeVH245zQKrTUl3SPq2OY6RxBkDtMqPYFXPmOUtEgxFgSOlB7bx1rp7ZwzWkBjqjASei1wgXvEglvdxUWz8o6LfM3J3mdSV4tDR1MZiZniPH2TH7JYRCeEZV9S3nokIhPlRlQokIhPCMqWUkhEJ4RCy1RIRCeEQhRIRCeEQgSEQnhEIUSEQnhEIUSEQnhEIUSEQnhEIUSEQnhEIEhEJ4RCBIRCeEQgSEQnhEIUSEQnhEIUSEQnhEIUSEQnhEIUSEQnhEIIyFZGUxlBjcPgFX4VjZ7I7B8Fx1fD0aPlwduNuFzaWHBOl+K6e3NQtHDq49q5dyWEQnhELq85IRCeEQiEhEJ4RCFHhEJ4RCy0SEQnhEIEhEJ4RCBIRCeEQgSEQnhEIEhEJ4RCBIRCeEQgSEQnhEIEhEJ4RCBIRCeEQgSEQnhEIEhEJ4RCFEhEJ4RCBIRCeEQgSEQnhEIEhWBnsjsHwXChd1vsjsHwXLUd9Hy4m29y0KAW/tsaLSoK49q5dzYhEJ4RC6OEkhEJ4RCISEQnhEIHhEJoRCjRYRCaEQhRYRCaEQgWEQmhEIUWEQmhEIUWEQmhEIFhEJoRCBYRCaEQhRYRCaEQhRYRCaEQgWEQmhEIFhEJoQ2+l93eDBHii0WEQmRCJRYRCy0g3Gn5Cyi0WEQmhEIhYXab7I7B8Fx4XYb7I7B8Fy1HbScbbW5aNBb+2dy0aIWse0y7m2AswstCzC05FhEJoRCqFhEJoRCB4RCKjw0EuIAGpJgAdZXK2ptUtLOaayoDOlVoO6CDMQQVjKai3TDDdNQ6sIhYoulrSRBIBiZiRMTvTwrbMwWEQmhEIFhEJoRCBYRCaEQgWEQmhEIFhEJoRCBYRCaEQgWEQmhEIFhEJoRCBDbVYzjilxlQNZJ0kDTiVW9ocs20arqfM1HFsSQGx0gI1KxlnUuuGnuh38cJpPAcR0TcGCLbiqzs3D1c3SrPIIbIzb3GnP1ftP8lvt269+VvodcZ+iSWCGTaXX0v5FRYF5zAFp9hhmLfqT+Km62ttO0yoA2nvgbrkdEjvvIWKePmplLcrcpgugFxBF23u2Juq3Wqg84Dg8SQHTI0eQYlpmSN4GgGkJH122d6BipJJgNHRMg6HutpbTWW+W/iwnzK14VsB0gNOYmxsZ+sOE7+vN2mU6jTQ/7fl5Lhf1ieDHodfTXJbTTXVK3lO8gn0HECN3N3M8LpuljZE8rCFmFWK3KN9j6HirjQN07ROqyeUTwSPRcSYBMxYxuF1d7PxrNC6zfZHYPgqB/WZ+Un0PF23ZbnrF1esLVBps3EsaYOvsjXrWcsraxw2ubtgadq0aK39saDtWjRW8ejGXc22vGkiYmJvExMJp3Kp7ex8YjKcNiXWAzsHq4c2953ZiNLXXKZyip0Kgd6NiWuaJh2WCBqYJuJEzxvqpvdI0YmLt6FCISYWrnYx0e00HxAKlhbeeiwiE0IhAmJw4qMc0kgEagweNiqnitmtdN3dFzYLmMcSMuUSRltv13rn0OWGKP6TFYKkJtzrqdMnsa+pJHXELdo8oaIpu5zamCNQt6P8AaW5A7I32gHSW5wZggxvvbljqXzi77NvGTpcnKdQvJ5wljZBaS8ag5YaS4R1zuVjy9S8wZtmo4xV2tslrd5pV62ed13PjxBWziX0mQKm1MMDlDgHYxzCWubmabmSCCCDvVnLKOvJsjKeJp6LCIVL2RykdSDW521acWOcOtNiypMOB1E+IVZ5Qct8Q7HOZTrvZQbUbAa0Mt0ZzEDM682JgpvirMdHLLKMY8vWoRCoz+XkHpVbwJAZTiYvYsnzT0vpGZ9aoO+if9tQfBcY/Jw+3sn/ma8dIiV2hEKt4XlzQf+tpDtNRv+1y3MXtxj6DzSxNFhyyHitTdki5cW1ABAE6rpGthPSXnz/E1sO7F2IQvP6uMogB9Xaj3O1Y920KdNgP1S1lMtpmewqHbfL51Kjmwe0MPVqA3ZUxVFwc02MHMIIsdb33rpcuG37ejQjcTwC8/wCS30kuqMcdoYjB03T0AypRcY3l4D7bog8ZA323Z/KjC13ZKeLw9V5BhjD0jAk2Dz8FJmfSxgibyjaXOAo1jlcWzzJykgwcpm461h/KMD9TX/c/zRgcJTLASx5JuTz9TU30mB2CApTgKfuv/f1PmsXLdR6Kduj3XfdHzWjiOWjGVW0+Zruc4SMlHMLa3zbvxC237Op+4/8A7ir81p4TZVKnXquax0uDNa9Qx7UiSdN8K3JUem/S26HAHm6gnc6nB7xKd22wBJY/uaCfAFIaLPdd++eseisO5/796XJUekWI5QUi052VYFzNJw0vrKpm3cdhsTNXDNrF+cCoQHhsAloJmRMtgaKy7awDDzNnxzwzA1XOa5uV1nNNiJym/BT7c2aH4Z7WxTlzCTBiWubrlBMwPILM8t4cS5eCpkVKJ5jHCHgy6qSGwReoN4/mtzAPl+jvYbvtYYdRUtkUWuYW4jEktMi9QhxkQHdG4t8Vs7PwGR0lzj0QBFOpuFLcW/YPirCSjGw3udU6GJAJ1OMaGm8yxoJLR2jRbDeSoIGatXbHDFOJ7yBddyiBlEEkcSI7o6tO5PlVS5cYcmGTPpFfTQVnR4cVgcl6YBHpGKv/AHgz3Hcu1lSVHEEARoTpwIHEcVC6ch3JmmQPX4qw3Ykie210/wDQFOSc+Iv/AHmpF+AGi6WY8R90/wASW/EfdP8AEiXKtbYwDaQhgxz5uRTrvcR3u+E7lacKJbT9oS1mvtCw16+K4W08T6xkyJZwJEy7gde49ynFZ9or0wREAipaNJBctQkzbs7X0HatKitM4p7nAOrU3XFsz51jQnrjvWkNokSecA6iKo7oC1HEUzPM21OUcjFDoY4ghl6T/U6AafFVTbxJqOn0keqn1lzB00gNp3APWCrXi6bq9RuarVBkGKRqTAkCQKdxJFiVyq2ApurwatZ7XMp03NdzgdHOUi6HkQ0Q2++SVyyh3wyrlf8AZX6Cj/hM/wDELbhV9u2WsytaC1oDQBEwM/Ni+XiQPNTu2s01qLS4Amo5sCb5qdp7yNbW4rrDzTDswiE0IhVlQORGBHO1M0u9WIDrgdLge1XP0Zvut+6FR/o32xz9asOZrMinOZ9PK09MAAX1V+hebQiYwrJ69WYnK4Q8yOA8EjqDfdHgFswkc1d3J5Tt2tzTm5YAjTdqVo8n9pMGMGamypzrgw52BzW5n+2M0iR+B7VofSVtR1HEspNmeaadRF3vG/sWjsDFuNalNAEGAHtcC2WyDUB3zBHDyXLLjo9GExXL1jDc1UkN9Gc7UhuHouIvF4HZ4rFSphmuLaj8Kx41acLRkSJE2troq5yAIGOxAa2PUNdqZ6TqZO/iVV+XbydpYiGA3aNDc82wzbfuXDHXvTjOnk+af5TSz8ttpYalQYPVObUeRmo0KbXtyBrpDm9oB7VXuTmPo1cTQp0i9zi5xdmJByik8wNxMgGI8Qq9t3EZMDhvVtk160gg7hS60n0c4nPtOgCwaVNGkmRRqR1rWM7/ANqfS0/yK0tu6ebfRlGgABbdvClFMcAhpTtXpeEuQBcLlFAxWzevEPGtj6lxvxu0KwYhogTCq/KV4GL2WP707T/BcPxSKJdjAn1bf2QpKmIa0S5zWji5waPE2WrgH+qb+yFo7f2M3HUKmHe4tD4kjXouDo8kodjOubUqHnXDO5oGRxyuImM0gxqOpbVBmVrWj6oDfAAfguXhKxfXJJADspaI1YSQ0m+pAn/Mi/aSvg6lZ5fQxddrJDYBcR2xIjfPYl2fSeHvD8TXcWu31jBgmRG4ab+C6WJ5O0H3fNiWiWgXGsBzbjfIsdVrY3ZooMBol084B0gA0ggEwSBIgD2eBAIKxxK2i5QYkBrP2vwK7mGxTnAA6ADyACpPKPHGGtfAcDLSJyubldpOhBgEdYO+1p2LXzDu+S1XCTw6oWVque8OMNJv1RGYxA7I705c4t0IcCJtqM14k8Pisb/pLTLMLVpPqGMwi97bukPkUodUBI4kmdYAI0E758ipv+kttuMAngJ8FrOlxNjm3Q4FoB0m43hZD6nugX4CY3nXUJsLmAh4A00A8/LzUvdNcp1NzbuLfuH+JYLXe8Puf+ymSkrpTVK9tiuabsgkh1ODoBZxubfmVpc5Li00jqBmDokESTY7jZbPKAjn2Xjo6ZQZ6R3nRR7RowKWckA1N3ANJ3LGphnlERhlt/q2sJxi90W1NpVG4ajUy0/1QuSCL1GgiTe34BQ/0oAKzX823LMHMQXEPLdwJmBM31ULcNRe2s2czSHGzcsOFO/VqO9YOHOaqcz5LiAeda2CXEhpJExrfqhddPHKL3Tf+6M5zjfEIeVNVzebLXxF55x+6TcNFxb+Snxe0mv5rKZdmZP6TQEHhB13/JPisSwVKedwAa4Okva64Pu246ypn45vMAZ/rNsW5TAeJMgkXuY8V0mJc4mHPFeGtGa4DdHu3YgD5+KxycfNekZv6SJ6bjOgm4jeBxUNSoXHMQSCGQQN7sTmEf5QoeTGPDa9MOd/zjWgFwiXPyiG8etSpJmHrcIhAQjKoch+QrsBVqvdiXVs7ct6bWAdIO+qLmyt78ORu81h2076RG8z8lG7aHUfyetc6l2uCPfBghSOoOj2T5fNYqY0McA4EGJEx5FZdjBqQRI1MifHVVOFF5Q/R1RxmJbWxTauZrAwUw9oY4AlwJy9LVzt4W/h+SOGpBvM4djMt2nJBB6jqrNXg5ZB6uvuCgqUQ3VsA6LVRMUzMy4XJ/Zr6F6jmmWxAJN807wJsuLjOQ7qu0KuJdWaxjoygNLnHoBpmYAggcZ6ldG0ZIjf+R3J24B2WbdvWuWP4+njjs8OPx8UqO0/o7w+KbSGIfVOQkgte1klwaDbKfdEd6nwH0X4XCVGV8OaxrMADTUrSA3LkIgAA9EnXqVlOGIO7uKdlN5EAb/HvXSMMcYrHo64ccEFVO2sozs93ujxPxR6AR9XdxV4W5TvxAMKocrq/wDbtkgQZxRGu/J8VYjgHm7SfP4KMcl21n031Yz05NMlpORx+sBMBwixiylR7W59KY36RcLRaGVKpD2iHAMc6CLEEtBEgg2W3sLl/hcRiAynUM5SekxzGwLe06BvCkrfRbh31DNIi8uF5cSSSQQ/f1juUn/DHAmxou+/fr3KjlYv6ScLFVgquD4e39FUsRIJmN1z3LSZy0w9XG4cU3vyl9FrBke2/OADMLENym02ObqVnZ9GGBtGGf8AvHeHErapfR/gqbw8YeHNIIJeS4OaZBk3JkKU1u4WHFUucEEEa3B4xpextqq59IGPZRwTXVWkMbWpaEk/WAILTII1nWy7WSrNn5h9prQR1SIWntnYXpdPmq7A9hcHQdJbMEQBe6z8cRN+ZZvy8rx3LilXZTbnOZr4ksy52w5sx7xBEjj1L0vkhihUbma4OaWyHAyDcLkO+jGhmBbRZI35nx3t0K7HJXkyMIXNa5rKe5rWWJmZ6j2zqtU1OcTSyZutGZM+i2bTETZazSL9F3UpEJMps44rPODiocokSCpnYdsTN+E7vmlQXLOccUjqljCb0RsayeANkrcO0wIIJ3mNOpODlr0Kz8vTAmT9YC249XYh+IPu/wCsKavhmiMt+8WWKWCa6bxB47t561IiIjqnKu8obPY+RAEaTvlc3FUXuqvc0SCTByuIjuKtu0MC10gMBb13mO1QYfZLXSSNAIEGOsQukTHVmYnoquzMLWHOB9IgOBALjAJMtaBqd41XT2fiBWaCwiCPadEfe0Pcu9S2c0OJynTdAIUH9B0TcUmzxDY8hZa3QztycLF7PzPnnKJMaZx4+zKR2zHH9ZS6+mdPuqyM2NTEerb90aKQ7Lpf9Nvgm82KS7k3eeeZ++t3w1aVbYBp1AaGJotcXhzprCQ4GxHQmRor9V2TSIvTHmPMKIbPY3Sm3vv8Vd0ym2IQYLlPlpsFcB9SBnNIy0O/zR1rY/rXS9yp91v8SjfhwP1bfupMjfcb4JFemZvxLpmmCAMrjHUAU1Ok0aNd4fMqRr/zuThy89y9VQwx8EQH2tpNu9FSHe0wntCcOWZUVFSYGzlYRPUPyOxNUYHasJ7hZSNKbMraUhYzKSQ10nU2lD76tcbRuUsolLKa4oD3XX6wpudPA+I+aYLKWUhPHIfEfNMB9k+P808rGZLAG/ZPj/NYDjuEd4TZkufrUUOeeB8Qom0AD7B8Qpg9AcgC8m2U+IUZZJ9g+IUmcIzK2lMNcRo2O8LD3E6tnvT5liUVEaY93z/FY5oe75qaVguS0ogaPcHiEZfs+aYlGZLKGUe55pHUvs+alD+tZzpZTXFCPq/6isuZO4feKd9YcUoqDjZLkqERwnV/rcmbh4/+z8lIKo4hHOdaXJUELHkQYj9p3yTtYRw8Smz/AJCM/WllFObq81jpfZ81k1Bx80ZutFYId9nzWCD9nzWc6wXjj5ohXNP2fNI6kTuZ4FSc51jxWMwnUIEcx32fAqPKeFP7v81Iag4/ntRznWEtWk/QqZmpQhVD0t6dvs/nghCBxp3hZG7v+KwhAz9EHQ9iEIMnTuWShCBSlOiEIMO0Wu9CFUZCYIQgynbohCACUoQiSwsPQhUKVgoQiMrD9EIRUDd6whCinThCFQyyhCBCsBCEQFRuQhVCrCyhBG/d2/NQoQqP/9k="/>
          <p:cNvSpPr>
            <a:spLocks noChangeAspect="1" noChangeArrowheads="1"/>
          </p:cNvSpPr>
          <p:nvPr/>
        </p:nvSpPr>
        <p:spPr bwMode="auto">
          <a:xfrm>
            <a:off x="1125141" y="754856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606" tIns="28803" rIns="57606" bIns="28803" numCol="1" anchor="t" anchorCtr="0" compatLnSpc="1">
            <a:prstTxWarp prst="textNoShape">
              <a:avLst/>
            </a:prstTxWarp>
          </a:bodyPr>
          <a:lstStyle/>
          <a:p>
            <a:endParaRPr lang="sv-SE" sz="1350"/>
          </a:p>
        </p:txBody>
      </p:sp>
    </p:spTree>
    <p:extLst>
      <p:ext uri="{BB962C8B-B14F-4D97-AF65-F5344CB8AC3E}">
        <p14:creationId xmlns:p14="http://schemas.microsoft.com/office/powerpoint/2010/main" val="2310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LNG Terminal i Göteborg 2015</a:t>
            </a:r>
          </a:p>
          <a:p>
            <a:r>
              <a:rPr lang="sv-SE" dirty="0"/>
              <a:t>Hållbarhet</a:t>
            </a:r>
          </a:p>
          <a:p>
            <a:r>
              <a:rPr lang="sv-SE" dirty="0"/>
              <a:t>LNG Fartyg</a:t>
            </a:r>
          </a:p>
          <a:p>
            <a:r>
              <a:rPr lang="sv-SE" dirty="0"/>
              <a:t>Vidare transport</a:t>
            </a:r>
          </a:p>
          <a:p>
            <a:pPr lvl="1"/>
            <a:r>
              <a:rPr lang="sv-SE" dirty="0"/>
              <a:t>Väg</a:t>
            </a:r>
          </a:p>
          <a:p>
            <a:pPr lvl="1"/>
            <a:r>
              <a:rPr lang="sv-SE" dirty="0"/>
              <a:t>Tåg</a:t>
            </a:r>
          </a:p>
          <a:p>
            <a:pPr lvl="1"/>
            <a:r>
              <a:rPr lang="sv-SE" dirty="0"/>
              <a:t>Anslutning till stamnätet för gas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778746" cy="203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91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E7B38E3-65C2-4500-A9BB-D4684983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E80E001A-25FB-49BA-95DB-9136F0354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6922" y="2498267"/>
            <a:ext cx="7182388" cy="2821652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1348AD3C-59FC-4C72-A6AA-7CE15946D2D8}"/>
              </a:ext>
            </a:extLst>
          </p:cNvPr>
          <p:cNvSpPr txBox="1"/>
          <p:nvPr/>
        </p:nvSpPr>
        <p:spPr>
          <a:xfrm>
            <a:off x="439350" y="1653274"/>
            <a:ext cx="7661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/>
              <a:t>Swedgas</a:t>
            </a:r>
            <a:r>
              <a:rPr lang="sv-SE" sz="2400" dirty="0"/>
              <a:t> anläggning för LNG  i Göteborgs hamn</a:t>
            </a:r>
          </a:p>
        </p:txBody>
      </p:sp>
    </p:spTree>
    <p:extLst>
      <p:ext uri="{BB962C8B-B14F-4D97-AF65-F5344CB8AC3E}">
        <p14:creationId xmlns:p14="http://schemas.microsoft.com/office/powerpoint/2010/main" val="217815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/>
              <a:t>4 steg</a:t>
            </a:r>
          </a:p>
          <a:p>
            <a:pPr marL="685800" lvl="1" indent="-342900">
              <a:buFont typeface="+mj-lt"/>
              <a:buAutoNum type="arabicPeriod"/>
            </a:pPr>
            <a:r>
              <a:rPr lang="sv-SE" dirty="0"/>
              <a:t>Bunkra vid kaj</a:t>
            </a:r>
          </a:p>
          <a:p>
            <a:pPr marL="685800" lvl="1" indent="-342900">
              <a:buFont typeface="+mj-lt"/>
              <a:buAutoNum type="arabicPeriod"/>
            </a:pPr>
            <a:r>
              <a:rPr lang="sv-SE" dirty="0"/>
              <a:t>Depot</a:t>
            </a:r>
          </a:p>
          <a:p>
            <a:pPr marL="685800" lvl="1" indent="-342900">
              <a:buFont typeface="+mj-lt"/>
              <a:buAutoNum type="arabicPeriod"/>
            </a:pPr>
            <a:r>
              <a:rPr lang="sv-SE" dirty="0"/>
              <a:t>Leveranser från depot</a:t>
            </a:r>
          </a:p>
          <a:p>
            <a:pPr marL="685800" lvl="1" indent="-342900">
              <a:buFont typeface="+mj-lt"/>
              <a:buAutoNum type="arabicPeriod"/>
            </a:pPr>
            <a:r>
              <a:rPr lang="sv-SE" dirty="0"/>
              <a:t>Ansluter till stamnät för gas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D9657D8-7C82-4EFA-BD58-D7BE61DA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428" y="1427862"/>
            <a:ext cx="1885143" cy="1748661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225F5768-1A20-49CD-B543-0D6216E6A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14" y="1417638"/>
            <a:ext cx="2821043" cy="1748661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05CB1A56-D085-42FA-93B3-F0BEF93D1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956" y="3400894"/>
            <a:ext cx="2205652" cy="1477787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D403DE7-2531-4231-80E4-C46DEBFCD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904" y="5271492"/>
            <a:ext cx="3055245" cy="115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0318F2B7-954C-4D9E-8BE1-C7F9D2DF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5682E0A-D838-4646-ACB2-E8C602FE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7209"/>
            <a:ext cx="8403281" cy="47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03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967AE69-1206-4733-B1CB-3125176E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BD93748-1962-4C61-A6F4-24691B6E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3" y="1628800"/>
            <a:ext cx="3970784" cy="4176464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Containerfartyg</a:t>
            </a:r>
          </a:p>
          <a:p>
            <a:pPr lvl="1"/>
            <a:r>
              <a:rPr lang="sv-SE" dirty="0"/>
              <a:t>+ 22 000 </a:t>
            </a:r>
            <a:r>
              <a:rPr lang="sv-SE" dirty="0" err="1"/>
              <a:t>teus</a:t>
            </a:r>
            <a:endParaRPr lang="sv-SE" dirty="0"/>
          </a:p>
          <a:p>
            <a:pPr lvl="1"/>
            <a:r>
              <a:rPr lang="sv-SE" dirty="0"/>
              <a:t>LNG om drivmedel</a:t>
            </a:r>
          </a:p>
          <a:p>
            <a:pPr lvl="1"/>
            <a:r>
              <a:rPr lang="sv-SE" dirty="0"/>
              <a:t>Utsläpp av svavel 0%</a:t>
            </a:r>
          </a:p>
          <a:p>
            <a:pPr lvl="2"/>
            <a:r>
              <a:rPr lang="sv-SE" dirty="0"/>
              <a:t>Försurning av svavel minimeras</a:t>
            </a:r>
          </a:p>
          <a:p>
            <a:pPr lvl="1"/>
            <a:r>
              <a:rPr lang="sv-SE" dirty="0"/>
              <a:t>Utsläpp av CO2 </a:t>
            </a:r>
          </a:p>
          <a:p>
            <a:pPr lvl="2"/>
            <a:r>
              <a:rPr lang="sv-SE" dirty="0"/>
              <a:t>Minskar med 25%</a:t>
            </a:r>
          </a:p>
          <a:p>
            <a:pPr lvl="2"/>
            <a:r>
              <a:rPr lang="sv-SE" dirty="0"/>
              <a:t>Bidrar till att minska klimatpåverkan och växthuseffekten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E8965DD-A625-4418-B55C-C17AFFD2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710770"/>
            <a:ext cx="4881987" cy="36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6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BBA8F7-D174-4A4A-835C-B08E657E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Gasfordon i Sverige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7A7C8C9-BC15-7496-C9D3-15AC7DD6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5" t="24801" r="24801" b="15000"/>
          <a:stretch/>
        </p:blipFill>
        <p:spPr>
          <a:xfrm>
            <a:off x="593139" y="1398786"/>
            <a:ext cx="795772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68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8DCE469-0AD2-4D06-8A16-81BCDD55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sv-SE" sz="2800" dirty="0"/>
              <a:t>Sveriges totala elproduktion fördelat på energislag, 2021, </a:t>
            </a:r>
            <a:r>
              <a:rPr lang="sv-SE" sz="2700" dirty="0"/>
              <a:t>TWh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F4420AB-7B21-7561-685D-A853FA2B9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22001" r="35825" b="23401"/>
          <a:stretch/>
        </p:blipFill>
        <p:spPr>
          <a:xfrm>
            <a:off x="313281" y="1556792"/>
            <a:ext cx="8659423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3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58DD11-9972-4DAB-841D-1746E2A5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419707A-2755-4A99-A315-D3779864B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Elhandel</a:t>
            </a:r>
          </a:p>
          <a:p>
            <a:pPr lvl="1"/>
            <a:r>
              <a:rPr lang="sv-SE" dirty="0"/>
              <a:t>Nord Pool</a:t>
            </a:r>
          </a:p>
          <a:p>
            <a:r>
              <a:rPr lang="sv-SE" dirty="0"/>
              <a:t>Sverige exporterar el</a:t>
            </a:r>
          </a:p>
          <a:p>
            <a:pPr lvl="1"/>
            <a:r>
              <a:rPr lang="sv-SE" dirty="0"/>
              <a:t>4 928 MW</a:t>
            </a:r>
          </a:p>
          <a:p>
            <a:r>
              <a:rPr lang="sv-SE" dirty="0"/>
              <a:t>Sverige importerar el</a:t>
            </a:r>
          </a:p>
          <a:p>
            <a:pPr lvl="1"/>
            <a:r>
              <a:rPr lang="sv-SE" dirty="0"/>
              <a:t>6 924 MW</a:t>
            </a:r>
          </a:p>
          <a:p>
            <a:pPr lvl="2"/>
            <a:r>
              <a:rPr lang="sv-SE" dirty="0"/>
              <a:t>Norden</a:t>
            </a:r>
          </a:p>
          <a:p>
            <a:pPr lvl="2"/>
            <a:r>
              <a:rPr lang="sv-SE" dirty="0"/>
              <a:t>Baltikum</a:t>
            </a:r>
          </a:p>
          <a:p>
            <a:pPr marL="914400" lvl="2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D2DC9ED-DB41-4707-BA6A-7D6F5E3A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56" y="939127"/>
            <a:ext cx="3961406" cy="407486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7D580018-77A2-9AA2-34CA-8ACB98EB2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40"/>
          <a:stretch/>
        </p:blipFill>
        <p:spPr>
          <a:xfrm>
            <a:off x="3192916" y="4869160"/>
            <a:ext cx="5612215" cy="18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88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CEBF723-99BD-4897-AD5A-5875A893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 tunga fordon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D462D02-99D6-4BB9-8571-996B03B0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91377"/>
            <a:ext cx="8229600" cy="4525963"/>
          </a:xfrm>
        </p:spPr>
        <p:txBody>
          <a:bodyPr/>
          <a:lstStyle/>
          <a:p>
            <a:r>
              <a:rPr lang="sv-SE" dirty="0"/>
              <a:t>Ex Volvo FL Electric</a:t>
            </a:r>
          </a:p>
          <a:p>
            <a:pPr lvl="1"/>
            <a:r>
              <a:rPr lang="sv-SE" dirty="0"/>
              <a:t>90km/h</a:t>
            </a:r>
          </a:p>
          <a:p>
            <a:pPr lvl="1"/>
            <a:r>
              <a:rPr lang="sv-SE" dirty="0"/>
              <a:t>Räckvidd</a:t>
            </a:r>
          </a:p>
          <a:p>
            <a:pPr lvl="2"/>
            <a:r>
              <a:rPr lang="sv-SE" dirty="0"/>
              <a:t>30mil</a:t>
            </a:r>
          </a:p>
          <a:p>
            <a:pPr lvl="1"/>
            <a:r>
              <a:rPr lang="sv-SE" dirty="0"/>
              <a:t>6 batterier</a:t>
            </a:r>
          </a:p>
          <a:p>
            <a:pPr lvl="2"/>
            <a:r>
              <a:rPr lang="sv-SE" dirty="0"/>
              <a:t>520kg </a:t>
            </a:r>
            <a:r>
              <a:rPr lang="sv-SE" dirty="0" err="1"/>
              <a:t>st</a:t>
            </a:r>
            <a:endParaRPr lang="sv-SE" dirty="0"/>
          </a:p>
          <a:p>
            <a:pPr lvl="2"/>
            <a:r>
              <a:rPr lang="sv-SE" dirty="0"/>
              <a:t>3120kg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6DC8644-DC42-482D-AE7B-D65E039C7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8" t="23610" r="10455" b="10575"/>
          <a:stretch/>
        </p:blipFill>
        <p:spPr>
          <a:xfrm>
            <a:off x="4586958" y="3238143"/>
            <a:ext cx="4176464" cy="30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8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sv-SE" dirty="0"/>
            </a:br>
            <a:r>
              <a:rPr lang="sv-SE" dirty="0"/>
              <a:t>Drivmedel tunga vägfordon</a:t>
            </a:r>
            <a:br>
              <a:rPr lang="sv-SE" dirty="0"/>
            </a:b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Fossila drivmedel</a:t>
            </a:r>
          </a:p>
          <a:p>
            <a:pPr lvl="1"/>
            <a:r>
              <a:rPr lang="sv-SE" dirty="0"/>
              <a:t>Petroleum produkter</a:t>
            </a:r>
          </a:p>
          <a:p>
            <a:pPr lvl="1"/>
            <a:r>
              <a:rPr lang="sv-SE" dirty="0"/>
              <a:t>Naturgas</a:t>
            </a:r>
          </a:p>
          <a:p>
            <a:pPr lvl="2"/>
            <a:r>
              <a:rPr lang="sv-SE" dirty="0"/>
              <a:t>LNG </a:t>
            </a:r>
            <a:r>
              <a:rPr lang="sv-SE" dirty="0" err="1"/>
              <a:t>Liquefied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 Gas</a:t>
            </a:r>
          </a:p>
          <a:p>
            <a:pPr lvl="2"/>
            <a:r>
              <a:rPr lang="sv-SE" dirty="0"/>
              <a:t>CNG </a:t>
            </a:r>
            <a:r>
              <a:rPr lang="sv-SE" dirty="0" err="1"/>
              <a:t>Compressed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 Gas</a:t>
            </a:r>
          </a:p>
          <a:p>
            <a:r>
              <a:rPr lang="sv-SE" dirty="0"/>
              <a:t>Förnyelsebara drivmedel</a:t>
            </a:r>
          </a:p>
          <a:p>
            <a:pPr lvl="1"/>
            <a:r>
              <a:rPr lang="sv-SE" dirty="0"/>
              <a:t>Drivmedel som i huvudsakligen tillverkas av förnybar råvara.</a:t>
            </a:r>
          </a:p>
          <a:p>
            <a:pPr lvl="2"/>
            <a:r>
              <a:rPr lang="sv-SE" dirty="0"/>
              <a:t>Tex matrester och spannmål</a:t>
            </a:r>
          </a:p>
          <a:p>
            <a:pPr lvl="1"/>
            <a:r>
              <a:rPr lang="sv-SE" dirty="0"/>
              <a:t>Ex på förnyelsebara drivmedel</a:t>
            </a:r>
          </a:p>
          <a:p>
            <a:pPr lvl="2"/>
            <a:r>
              <a:rPr lang="sv-SE" dirty="0"/>
              <a:t>Biodiesel</a:t>
            </a:r>
          </a:p>
          <a:p>
            <a:pPr lvl="2"/>
            <a:r>
              <a:rPr lang="sv-SE" dirty="0"/>
              <a:t>Etanol</a:t>
            </a:r>
          </a:p>
          <a:p>
            <a:pPr lvl="2"/>
            <a:r>
              <a:rPr lang="sv-SE" dirty="0"/>
              <a:t>Biogas</a:t>
            </a:r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5DF5673-98CC-4595-9D87-944A2EE1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005064"/>
            <a:ext cx="3785944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Framtidens vägtransporter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lang="sv-SE" dirty="0" err="1"/>
              <a:t>Lastbärare</a:t>
            </a:r>
            <a:endParaRPr lang="sv-SE" dirty="0"/>
          </a:p>
          <a:p>
            <a:pPr lvl="1"/>
            <a:r>
              <a:rPr lang="sv-SE" dirty="0"/>
              <a:t>Storlek</a:t>
            </a:r>
          </a:p>
          <a:p>
            <a:pPr lvl="2"/>
            <a:r>
              <a:rPr lang="sv-SE" dirty="0"/>
              <a:t>34,5 m ekipage</a:t>
            </a:r>
          </a:p>
          <a:p>
            <a:pPr lvl="1"/>
            <a:r>
              <a:rPr lang="sv-SE" dirty="0"/>
              <a:t>Design</a:t>
            </a:r>
          </a:p>
          <a:p>
            <a:pPr lvl="1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709118"/>
            <a:ext cx="5632698" cy="37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43875" y="-121789"/>
            <a:ext cx="8229600" cy="1143000"/>
          </a:xfrm>
        </p:spPr>
        <p:txBody>
          <a:bodyPr/>
          <a:lstStyle/>
          <a:p>
            <a:r>
              <a:rPr lang="sv-SE" dirty="0"/>
              <a:t>Framtidens vägtransporter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78204" y="1056761"/>
            <a:ext cx="2818720" cy="4525963"/>
          </a:xfrm>
        </p:spPr>
        <p:txBody>
          <a:bodyPr/>
          <a:lstStyle/>
          <a:p>
            <a:r>
              <a:rPr lang="sv-SE" dirty="0"/>
              <a:t>El drivna fordon</a:t>
            </a:r>
          </a:p>
          <a:p>
            <a:pPr lvl="1"/>
            <a:r>
              <a:rPr lang="sv-SE" sz="2400" dirty="0"/>
              <a:t>Laddning under gång</a:t>
            </a:r>
          </a:p>
          <a:p>
            <a:pPr lvl="1"/>
            <a:r>
              <a:rPr lang="sv-SE" sz="2400" dirty="0"/>
              <a:t>Vägbana</a:t>
            </a:r>
          </a:p>
          <a:p>
            <a:pPr lvl="1"/>
            <a:r>
              <a:rPr lang="sv-SE" sz="2400" dirty="0"/>
              <a:t>I luft</a:t>
            </a:r>
          </a:p>
          <a:p>
            <a:pPr lvl="1"/>
            <a:r>
              <a:rPr lang="sv-SE" sz="2400" dirty="0"/>
              <a:t>Trådlöst</a:t>
            </a:r>
          </a:p>
          <a:p>
            <a:pPr marL="914400" lvl="2" indent="0">
              <a:buNone/>
            </a:pP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26" y="1021211"/>
            <a:ext cx="2950369" cy="4428321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1370981"/>
            <a:ext cx="2818720" cy="1979101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60AFD81B-1FC4-E5FF-C5D7-5B83F15A8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26" t="12437" r="2928" b="13344"/>
          <a:stretch/>
        </p:blipFill>
        <p:spPr>
          <a:xfrm>
            <a:off x="173422" y="4201017"/>
            <a:ext cx="5883379" cy="265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71627" y="0"/>
            <a:ext cx="7886700" cy="994172"/>
          </a:xfrm>
        </p:spPr>
        <p:txBody>
          <a:bodyPr/>
          <a:lstStyle/>
          <a:p>
            <a:r>
              <a:rPr lang="sv-SE" dirty="0"/>
              <a:t>Framtidens vägtransporter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Självkörande fordon</a:t>
            </a:r>
          </a:p>
          <a:p>
            <a:pPr lvl="2"/>
            <a:r>
              <a:rPr lang="sv-SE" dirty="0"/>
              <a:t>T-</a:t>
            </a:r>
            <a:r>
              <a:rPr lang="sv-SE" dirty="0" err="1"/>
              <a:t>pod</a:t>
            </a:r>
            <a:r>
              <a:rPr lang="sv-SE" dirty="0"/>
              <a:t> Einride</a:t>
            </a:r>
          </a:p>
          <a:p>
            <a:pPr lvl="2"/>
            <a:r>
              <a:rPr lang="sv-SE" dirty="0"/>
              <a:t>Förarlös</a:t>
            </a:r>
          </a:p>
          <a:p>
            <a:pPr lvl="2"/>
            <a:r>
              <a:rPr lang="sv-SE" dirty="0"/>
              <a:t>Eldriven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marL="685800" lvl="2" indent="0">
              <a:buNone/>
            </a:pPr>
            <a:endParaRPr lang="sv-SE" dirty="0"/>
          </a:p>
          <a:p>
            <a:pPr lvl="1"/>
            <a:r>
              <a:rPr lang="sv-SE" dirty="0">
                <a:hlinkClick r:id="rId3"/>
              </a:rPr>
              <a:t>https://www.youtube.com/watch?v=UiMEBmlyjuo</a:t>
            </a:r>
            <a:endParaRPr lang="sv-SE" dirty="0"/>
          </a:p>
          <a:p>
            <a:pPr lvl="2"/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0696A0E-9EDD-4234-80A9-36FD7A25F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40" r="10906"/>
          <a:stretch/>
        </p:blipFill>
        <p:spPr>
          <a:xfrm>
            <a:off x="4165350" y="1853290"/>
            <a:ext cx="3986121" cy="30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5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Einride T-Pod">
            <a:hlinkClick r:id="" action="ppaction://media"/>
            <a:extLst>
              <a:ext uri="{FF2B5EF4-FFF2-40B4-BE49-F238E27FC236}">
                <a16:creationId xmlns:a16="http://schemas.microsoft.com/office/drawing/2014/main" id="{60685C36-2472-46DC-9A4A-27C3C96A5B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4091" y="1052736"/>
            <a:ext cx="879389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658CB602-FD14-49BB-BF05-3AE0709A6413}"/>
              </a:ext>
            </a:extLst>
          </p:cNvPr>
          <p:cNvSpPr/>
          <p:nvPr/>
        </p:nvSpPr>
        <p:spPr>
          <a:xfrm>
            <a:off x="720455" y="2248084"/>
            <a:ext cx="770309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350">
                <a:hlinkClick r:id="rId3"/>
              </a:rPr>
              <a:t>https://www.youtube.com/watch?v=WqhuwhBMy_A&amp;ab_channel=VolvoTrucksUK</a:t>
            </a:r>
            <a:endParaRPr lang="sv-SE" sz="1350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0ECBDE4E-086B-4BA1-AF97-78AC1D88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16632"/>
            <a:ext cx="7886700" cy="994172"/>
          </a:xfrm>
        </p:spPr>
        <p:txBody>
          <a:bodyPr/>
          <a:lstStyle/>
          <a:p>
            <a:r>
              <a:rPr lang="sv-SE" dirty="0"/>
              <a:t>Framtidens vägtransporter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B9DCF80-ABDB-40E6-8AD0-E03B500B5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246" y="2855652"/>
            <a:ext cx="4867508" cy="302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4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Volvo Trucks - Autonomous vehicle Vera’s first assignment">
            <a:hlinkClick r:id="" action="ppaction://media"/>
            <a:extLst>
              <a:ext uri="{FF2B5EF4-FFF2-40B4-BE49-F238E27FC236}">
                <a16:creationId xmlns:a16="http://schemas.microsoft.com/office/drawing/2014/main" id="{4E4BD9A3-1FD1-AD76-50FC-E7DB518BE4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71512" y="1055704"/>
            <a:ext cx="8101013" cy="45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940F87-2EAA-4C3C-8BB4-54E81BE2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Framtidens vägtransporter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A13E56C-5BF0-4FEF-BDEB-ACF397A17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48676"/>
            <a:ext cx="7886700" cy="3263504"/>
          </a:xfrm>
        </p:spPr>
        <p:txBody>
          <a:bodyPr/>
          <a:lstStyle/>
          <a:p>
            <a:r>
              <a:rPr lang="sv-SE" dirty="0" err="1"/>
              <a:t>Platooning</a:t>
            </a:r>
            <a:endParaRPr lang="sv-SE" dirty="0"/>
          </a:p>
          <a:p>
            <a:r>
              <a:rPr lang="sv-SE" dirty="0">
                <a:hlinkClick r:id="rId3"/>
              </a:rPr>
              <a:t>https://pnorental.com/truck-platooning-the-future-of-road-transport/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89F8BEC-15C0-4367-15CC-CADBCFB2E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562408"/>
            <a:ext cx="3132438" cy="31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8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5FCA401-DC10-48B8-AB86-B4A7718C73E9}"/>
              </a:ext>
            </a:extLst>
          </p:cNvPr>
          <p:cNvSpPr/>
          <p:nvPr/>
        </p:nvSpPr>
        <p:spPr>
          <a:xfrm>
            <a:off x="1921471" y="2125266"/>
            <a:ext cx="466741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350" dirty="0">
                <a:hlinkClick r:id="rId3"/>
              </a:rPr>
              <a:t>https://www.youtube.com/watch?v=f0FHAQBVIxg</a:t>
            </a:r>
            <a:endParaRPr lang="sv-SE" sz="1350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3BABAD5E-9C8D-4C78-B154-112F8C90B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32775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Framtidens intermodala transporter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8B4F0AC-FE2D-41E4-B3A9-6905CA24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533" y="3027815"/>
            <a:ext cx="4582227" cy="256604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E194EB2-9644-46DF-9E79-74C659DF7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41" y="3027815"/>
            <a:ext cx="3977374" cy="25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68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Flexiwaggon Short">
            <a:hlinkClick r:id="" action="ppaction://media"/>
            <a:extLst>
              <a:ext uri="{FF2B5EF4-FFF2-40B4-BE49-F238E27FC236}">
                <a16:creationId xmlns:a16="http://schemas.microsoft.com/office/drawing/2014/main" id="{033677E0-85F1-4CF0-BF13-D59FF7332C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48533" y="1080057"/>
            <a:ext cx="7880888" cy="4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1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Framtidens flygtransporter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Solceller</a:t>
            </a:r>
          </a:p>
          <a:p>
            <a:pPr lvl="1"/>
            <a:r>
              <a:rPr lang="sv-SE" dirty="0"/>
              <a:t>17248 solceller</a:t>
            </a:r>
          </a:p>
          <a:p>
            <a:pPr lvl="1"/>
            <a:r>
              <a:rPr lang="sv-SE" dirty="0"/>
              <a:t>Fyra motorer</a:t>
            </a:r>
          </a:p>
          <a:p>
            <a:pPr lvl="1"/>
            <a:r>
              <a:rPr lang="sv-SE" dirty="0"/>
              <a:t>Litiumbatterier</a:t>
            </a:r>
          </a:p>
          <a:p>
            <a:pPr lvl="2"/>
            <a:r>
              <a:rPr lang="sv-SE" dirty="0"/>
              <a:t>Möjlighet att färdas nattetid</a:t>
            </a:r>
          </a:p>
          <a:p>
            <a:pPr lvl="1"/>
            <a:r>
              <a:rPr lang="sv-SE" dirty="0"/>
              <a:t>Vingspann</a:t>
            </a:r>
          </a:p>
          <a:p>
            <a:pPr lvl="2"/>
            <a:r>
              <a:rPr lang="sv-SE" dirty="0"/>
              <a:t>72m</a:t>
            </a:r>
          </a:p>
          <a:p>
            <a:pPr lvl="2"/>
            <a:r>
              <a:rPr lang="sv-SE" dirty="0"/>
              <a:t>2300kg</a:t>
            </a:r>
          </a:p>
          <a:p>
            <a:pPr lvl="1"/>
            <a:r>
              <a:rPr lang="sv-SE" dirty="0"/>
              <a:t>Kan vara verklighet</a:t>
            </a:r>
          </a:p>
          <a:p>
            <a:pPr lvl="2"/>
            <a:r>
              <a:rPr lang="sv-SE" dirty="0"/>
              <a:t>2040</a:t>
            </a:r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/>
          <a:srcRect t="10910"/>
          <a:stretch/>
        </p:blipFill>
        <p:spPr>
          <a:xfrm>
            <a:off x="4572000" y="2098222"/>
            <a:ext cx="4330285" cy="38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4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799F758-0568-4300-8A63-C9F6BCC8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Drivmedel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C43920E-815D-45BF-8893-6C0990DF4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/>
              <a:t>Elektricitet</a:t>
            </a:r>
          </a:p>
          <a:p>
            <a:pPr lvl="1"/>
            <a:r>
              <a:rPr lang="sv-SE" sz="2400" dirty="0"/>
              <a:t>Uppladdningsbara batterier</a:t>
            </a:r>
          </a:p>
          <a:p>
            <a:pPr lvl="1"/>
            <a:r>
              <a:rPr lang="sv-SE" sz="2400" dirty="0"/>
              <a:t>Fler batterier – Större räckvidd</a:t>
            </a:r>
          </a:p>
          <a:p>
            <a:r>
              <a:rPr lang="sv-SE" sz="2400" dirty="0"/>
              <a:t>Vätgas</a:t>
            </a:r>
          </a:p>
          <a:p>
            <a:pPr lvl="1"/>
            <a:r>
              <a:rPr lang="sv-SE" sz="2400" dirty="0"/>
              <a:t>Fordon där batterierna är utbytta mot en vätgastank och en bränslecell</a:t>
            </a:r>
          </a:p>
          <a:p>
            <a:r>
              <a:rPr lang="sv-SE" sz="2400" dirty="0"/>
              <a:t>Hybrid</a:t>
            </a:r>
          </a:p>
          <a:p>
            <a:pPr lvl="1"/>
            <a:r>
              <a:rPr lang="sv-SE" sz="2400" dirty="0"/>
              <a:t>El och diesel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E1690C7-77B4-47CB-9B77-69914E7E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3" y="3992562"/>
            <a:ext cx="2748805" cy="274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20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Framtidens flygtransporter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Obemannade flygplan</a:t>
            </a:r>
          </a:p>
          <a:p>
            <a:pPr lvl="1"/>
            <a:r>
              <a:rPr lang="sv-SE" dirty="0"/>
              <a:t>2050</a:t>
            </a:r>
          </a:p>
          <a:p>
            <a:pPr lvl="1"/>
            <a:r>
              <a:rPr lang="sv-SE" dirty="0"/>
              <a:t>Mindre kostnader</a:t>
            </a:r>
          </a:p>
          <a:p>
            <a:pPr lvl="2"/>
            <a:r>
              <a:rPr lang="sv-SE" dirty="0"/>
              <a:t>Besättning</a:t>
            </a:r>
          </a:p>
          <a:p>
            <a:pPr lvl="2"/>
            <a:r>
              <a:rPr lang="sv-SE" dirty="0"/>
              <a:t>Behöver positioneras</a:t>
            </a:r>
          </a:p>
          <a:p>
            <a:pPr lvl="1"/>
            <a:r>
              <a:rPr lang="sv-SE" dirty="0"/>
              <a:t>Bättre lastkapacitet</a:t>
            </a:r>
          </a:p>
          <a:p>
            <a:pPr lvl="2"/>
            <a:r>
              <a:rPr lang="sv-SE" dirty="0"/>
              <a:t>Ingen cockpit</a:t>
            </a:r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293096"/>
            <a:ext cx="4391873" cy="21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1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Framtidens flygtransporter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465206"/>
            <a:ext cx="8376203" cy="3927587"/>
          </a:xfrm>
        </p:spPr>
        <p:txBody>
          <a:bodyPr>
            <a:normAutofit fontScale="70000" lnSpcReduction="20000"/>
          </a:bodyPr>
          <a:lstStyle/>
          <a:p>
            <a:r>
              <a:rPr lang="sv-SE" sz="2600" dirty="0"/>
              <a:t>Flygbränsle</a:t>
            </a:r>
          </a:p>
          <a:p>
            <a:pPr lvl="1"/>
            <a:r>
              <a:rPr lang="sv-SE" sz="2600" dirty="0"/>
              <a:t>Jet A1</a:t>
            </a:r>
          </a:p>
          <a:p>
            <a:pPr lvl="1"/>
            <a:r>
              <a:rPr lang="sv-SE" sz="2600" dirty="0"/>
              <a:t>50% biobränsle</a:t>
            </a:r>
          </a:p>
          <a:p>
            <a:pPr lvl="2"/>
            <a:r>
              <a:rPr lang="sv-SE" sz="2600" dirty="0"/>
              <a:t>HEFA – hydrerade fettsyror</a:t>
            </a:r>
          </a:p>
          <a:p>
            <a:pPr lvl="2"/>
            <a:r>
              <a:rPr lang="sv-SE" sz="2600" dirty="0" err="1"/>
              <a:t>AtJ</a:t>
            </a:r>
            <a:r>
              <a:rPr lang="sv-SE" sz="2600" dirty="0"/>
              <a:t> – </a:t>
            </a:r>
            <a:r>
              <a:rPr lang="sv-SE" sz="2600" dirty="0" err="1"/>
              <a:t>Alcohol</a:t>
            </a:r>
            <a:r>
              <a:rPr lang="sv-SE" sz="2600" dirty="0"/>
              <a:t> to Jet</a:t>
            </a:r>
          </a:p>
          <a:p>
            <a:pPr lvl="2"/>
            <a:r>
              <a:rPr lang="sv-SE" sz="2600" dirty="0"/>
              <a:t>FT – Fischer </a:t>
            </a:r>
            <a:r>
              <a:rPr lang="sv-SE" sz="2600" dirty="0" err="1"/>
              <a:t>Tropsch</a:t>
            </a:r>
            <a:r>
              <a:rPr lang="sv-SE" sz="2600" dirty="0"/>
              <a:t> och DSHC</a:t>
            </a:r>
          </a:p>
          <a:p>
            <a:pPr lvl="3"/>
            <a:r>
              <a:rPr lang="sv-SE" sz="2600" dirty="0"/>
              <a:t>Socker</a:t>
            </a:r>
          </a:p>
          <a:p>
            <a:r>
              <a:rPr lang="sv-SE" sz="2600" dirty="0"/>
              <a:t>Vätgas</a:t>
            </a:r>
          </a:p>
          <a:p>
            <a:pPr lvl="2"/>
            <a:r>
              <a:rPr lang="sv-SE" sz="2600" dirty="0"/>
              <a:t>Ombyggnation av flygplan</a:t>
            </a:r>
          </a:p>
          <a:p>
            <a:pPr lvl="2"/>
            <a:r>
              <a:rPr lang="sv-SE" sz="2600" dirty="0"/>
              <a:t>Stor lagringsyta</a:t>
            </a:r>
          </a:p>
          <a:p>
            <a:pPr lvl="2"/>
            <a:r>
              <a:rPr lang="sv-SE" sz="2600" dirty="0"/>
              <a:t>Tungt</a:t>
            </a:r>
          </a:p>
          <a:p>
            <a:pPr lvl="2"/>
            <a:r>
              <a:rPr lang="sv-SE" sz="2600" dirty="0"/>
              <a:t>Lättantändligt</a:t>
            </a:r>
          </a:p>
          <a:p>
            <a:pPr marL="0" indent="0">
              <a:buNone/>
            </a:pPr>
            <a:endParaRPr lang="sv-SE" sz="2600" dirty="0"/>
          </a:p>
          <a:p>
            <a:r>
              <a:rPr lang="sv-SE" sz="2600" dirty="0"/>
              <a:t>Få noder med bränsleförsörjning</a:t>
            </a:r>
          </a:p>
          <a:p>
            <a:pPr lvl="1"/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60554B5-5174-F3C9-5386-A6777FBC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99" y="2329319"/>
            <a:ext cx="3537701" cy="1956278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9F928853-E366-559B-FA33-36160AC74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52" b="19099"/>
          <a:stretch/>
        </p:blipFill>
        <p:spPr>
          <a:xfrm>
            <a:off x="4283968" y="5114499"/>
            <a:ext cx="4775122" cy="1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14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A5BD25C-5408-24A5-B097-4A76B857B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El flygplan</a:t>
            </a:r>
          </a:p>
          <a:p>
            <a:pPr lvl="1"/>
            <a:r>
              <a:rPr lang="sv-SE" dirty="0"/>
              <a:t>DHL</a:t>
            </a:r>
          </a:p>
          <a:p>
            <a:pPr lvl="2"/>
            <a:r>
              <a:rPr lang="sv-SE" dirty="0"/>
              <a:t>Alice</a:t>
            </a:r>
          </a:p>
          <a:p>
            <a:pPr lvl="2"/>
            <a:r>
              <a:rPr lang="sv-SE" dirty="0"/>
              <a:t>12 plan</a:t>
            </a:r>
          </a:p>
          <a:p>
            <a:pPr lvl="2"/>
            <a:r>
              <a:rPr lang="sv-SE" dirty="0"/>
              <a:t>Leverans 2024</a:t>
            </a:r>
          </a:p>
          <a:p>
            <a:pPr lvl="2"/>
            <a:r>
              <a:rPr lang="sv-SE" dirty="0"/>
              <a:t>Kortdistans</a:t>
            </a:r>
          </a:p>
          <a:p>
            <a:pPr lvl="3"/>
            <a:r>
              <a:rPr lang="sv-SE" dirty="0"/>
              <a:t>815 km</a:t>
            </a:r>
          </a:p>
          <a:p>
            <a:pPr lvl="3"/>
            <a:r>
              <a:rPr lang="sv-SE" dirty="0"/>
              <a:t>Lastkapacitet 1200kg</a:t>
            </a:r>
          </a:p>
          <a:p>
            <a:pPr lvl="3"/>
            <a:r>
              <a:rPr lang="sv-SE" dirty="0"/>
              <a:t>Laddningstid 30 minuter</a:t>
            </a:r>
          </a:p>
          <a:p>
            <a:pPr lvl="3"/>
            <a:r>
              <a:rPr lang="sv-SE" dirty="0"/>
              <a:t>Flygs av en pilot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4F024D45-3998-D2FE-65F8-3753AB95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3365"/>
            <a:ext cx="7886700" cy="994172"/>
          </a:xfrm>
        </p:spPr>
        <p:txBody>
          <a:bodyPr/>
          <a:lstStyle/>
          <a:p>
            <a:r>
              <a:rPr lang="sv-SE" dirty="0"/>
              <a:t>Framtidens flygtransporter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094771E-C7B3-5D63-E92C-CA4B43B8E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0" t="22523" r="3386" b="22162"/>
          <a:stretch/>
        </p:blipFill>
        <p:spPr>
          <a:xfrm>
            <a:off x="3631343" y="1873771"/>
            <a:ext cx="5191382" cy="181935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9076B97D-F7F6-C865-A760-94E5FB8F0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4296618"/>
            <a:ext cx="3752359" cy="21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1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D8A816C-F53D-4F9B-9BEE-7BA1F7FB6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Rotorsegel</a:t>
            </a:r>
          </a:p>
          <a:p>
            <a:pPr lvl="1"/>
            <a:r>
              <a:rPr lang="sv-SE" dirty="0"/>
              <a:t>Fångar upp vindkraft</a:t>
            </a:r>
          </a:p>
          <a:p>
            <a:pPr lvl="1"/>
            <a:r>
              <a:rPr lang="sv-SE" dirty="0"/>
              <a:t>Roterande cylinder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884F5EFC-16B0-4126-B362-064BD314302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Framtidens sjötransporter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5342F95-EDC3-449B-9274-9C0F43516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54"/>
          <a:stretch/>
        </p:blipFill>
        <p:spPr>
          <a:xfrm>
            <a:off x="328432" y="3429000"/>
            <a:ext cx="4000500" cy="2322111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DC2B3FC2-F6AC-466F-A447-8BF37ED8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03012"/>
            <a:ext cx="4508788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15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55C702-2CA0-4C8F-B984-8A461A37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Framtidens sjötransporter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6AA55BAE-1D5E-4754-9796-D7229548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96" y="2125266"/>
            <a:ext cx="7332008" cy="3854541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EBEAA075-E71B-4AC1-9DA8-F8E88954529B}"/>
              </a:ext>
            </a:extLst>
          </p:cNvPr>
          <p:cNvSpPr/>
          <p:nvPr/>
        </p:nvSpPr>
        <p:spPr>
          <a:xfrm>
            <a:off x="5173183" y="1848267"/>
            <a:ext cx="38144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350" dirty="0">
                <a:hlinkClick r:id="rId4"/>
              </a:rPr>
              <a:t>https://www.youtube.com/watch?v=kDyBrSW1_Og</a:t>
            </a:r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2844599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Norsepower Rotor Sail Solution - long presentation video">
            <a:hlinkClick r:id="" action="ppaction://media"/>
            <a:extLst>
              <a:ext uri="{FF2B5EF4-FFF2-40B4-BE49-F238E27FC236}">
                <a16:creationId xmlns:a16="http://schemas.microsoft.com/office/drawing/2014/main" id="{57CF5F9B-6D5B-4138-A364-D760803700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41523" y="1027518"/>
            <a:ext cx="7880888" cy="44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3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88B48DA-B4A0-4A4C-AD3A-0C13451F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Drivmedel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6F20E25-7B31-4BF7-87B6-16AB4A54C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68598"/>
            <a:ext cx="8640960" cy="4914764"/>
          </a:xfrm>
        </p:spPr>
        <p:txBody>
          <a:bodyPr>
            <a:normAutofit fontScale="85000" lnSpcReduction="10000"/>
          </a:bodyPr>
          <a:lstStyle/>
          <a:p>
            <a:r>
              <a:rPr lang="sv-SE" dirty="0"/>
              <a:t>Fossila drivmedel/Ej förnyelsebara</a:t>
            </a:r>
          </a:p>
          <a:p>
            <a:pPr lvl="1"/>
            <a:r>
              <a:rPr lang="sv-SE" dirty="0"/>
              <a:t>Diesel</a:t>
            </a:r>
          </a:p>
          <a:p>
            <a:pPr lvl="2"/>
            <a:r>
              <a:rPr lang="sv-SE" dirty="0"/>
              <a:t>kolväteblandning framställd genom destillation av petroleum/råolja</a:t>
            </a:r>
          </a:p>
          <a:p>
            <a:r>
              <a:rPr lang="sv-SE" dirty="0"/>
              <a:t>Biodiesel</a:t>
            </a:r>
          </a:p>
          <a:p>
            <a:pPr lvl="1"/>
            <a:r>
              <a:rPr lang="sv-SE" dirty="0"/>
              <a:t>Samlingsnamn FAME </a:t>
            </a:r>
            <a:r>
              <a:rPr lang="sv-SE" b="1" dirty="0"/>
              <a:t>f</a:t>
            </a:r>
            <a:r>
              <a:rPr lang="sv-SE" dirty="0"/>
              <a:t>ettsyr</a:t>
            </a:r>
            <a:r>
              <a:rPr lang="sv-SE" b="1" dirty="0"/>
              <a:t>ame</a:t>
            </a:r>
            <a:r>
              <a:rPr lang="sv-SE" dirty="0"/>
              <a:t>tylestrar</a:t>
            </a:r>
          </a:p>
          <a:p>
            <a:pPr lvl="1"/>
            <a:r>
              <a:rPr lang="sv-SE" dirty="0"/>
              <a:t>Biologiska oljor</a:t>
            </a:r>
          </a:p>
          <a:p>
            <a:pPr lvl="2"/>
            <a:r>
              <a:rPr lang="sv-SE" dirty="0"/>
              <a:t>Raps, soja eller majs</a:t>
            </a:r>
          </a:p>
          <a:p>
            <a:pPr lvl="1"/>
            <a:r>
              <a:rPr lang="sv-SE" dirty="0"/>
              <a:t>Diesel Miljöklass 1 B7/B10</a:t>
            </a:r>
          </a:p>
          <a:p>
            <a:pPr lvl="2"/>
            <a:r>
              <a:rPr lang="sv-SE" dirty="0"/>
              <a:t>Biodiesel</a:t>
            </a:r>
          </a:p>
          <a:p>
            <a:pPr lvl="2"/>
            <a:r>
              <a:rPr lang="sv-SE" dirty="0"/>
              <a:t>Innehåller 7% </a:t>
            </a:r>
          </a:p>
          <a:p>
            <a:pPr lvl="2"/>
            <a:r>
              <a:rPr lang="sv-SE" dirty="0"/>
              <a:t>RME </a:t>
            </a:r>
            <a:r>
              <a:rPr lang="sv-SE" b="1" dirty="0" err="1"/>
              <a:t>r</a:t>
            </a:r>
            <a:r>
              <a:rPr lang="sv-SE" dirty="0" err="1"/>
              <a:t>asp</a:t>
            </a:r>
            <a:r>
              <a:rPr lang="sv-SE" b="1" dirty="0" err="1"/>
              <a:t>m</a:t>
            </a:r>
            <a:r>
              <a:rPr lang="sv-SE" dirty="0" err="1"/>
              <a:t>ety</a:t>
            </a:r>
            <a:r>
              <a:rPr lang="sv-SE" b="1" dirty="0" err="1"/>
              <a:t>e</a:t>
            </a:r>
            <a:r>
              <a:rPr lang="sv-SE" dirty="0" err="1"/>
              <a:t>ster</a:t>
            </a:r>
            <a:r>
              <a:rPr lang="sv-SE" dirty="0"/>
              <a:t> </a:t>
            </a:r>
          </a:p>
          <a:p>
            <a:pPr lvl="2"/>
            <a:r>
              <a:rPr lang="sv-SE" dirty="0"/>
              <a:t>HVO </a:t>
            </a:r>
            <a:r>
              <a:rPr lang="sv-SE" b="1" dirty="0"/>
              <a:t>H</a:t>
            </a:r>
            <a:r>
              <a:rPr lang="sv-SE" dirty="0"/>
              <a:t>ydrerade </a:t>
            </a:r>
            <a:r>
              <a:rPr lang="sv-SE" b="1" dirty="0"/>
              <a:t>V</a:t>
            </a:r>
            <a:r>
              <a:rPr lang="sv-SE" dirty="0"/>
              <a:t>egetabiliska </a:t>
            </a:r>
            <a:r>
              <a:rPr lang="sv-SE" b="1" dirty="0"/>
              <a:t>O</a:t>
            </a:r>
            <a:r>
              <a:rPr lang="sv-SE" dirty="0"/>
              <a:t>ljor</a:t>
            </a:r>
          </a:p>
          <a:p>
            <a:pPr lvl="2"/>
            <a:r>
              <a:rPr lang="sv-SE" dirty="0"/>
              <a:t>Mest förekommande dieseln</a:t>
            </a:r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D546F86-8D27-433A-9345-EDAC43161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986"/>
          <a:stretch/>
        </p:blipFill>
        <p:spPr>
          <a:xfrm>
            <a:off x="5582065" y="4581128"/>
            <a:ext cx="3310415" cy="16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5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D5E7CFB-4D66-4E6B-AF97-F920610C9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Drivmedel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C721768-A238-48F4-B2E4-D43BF369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Förnyelsebara drivmedel</a:t>
            </a:r>
          </a:p>
          <a:p>
            <a:pPr lvl="1"/>
            <a:r>
              <a:rPr lang="sv-SE" dirty="0"/>
              <a:t>Biodiesel 100</a:t>
            </a:r>
          </a:p>
          <a:p>
            <a:pPr lvl="1"/>
            <a:r>
              <a:rPr lang="sv-SE" dirty="0"/>
              <a:t>RME 100</a:t>
            </a:r>
          </a:p>
          <a:p>
            <a:pPr lvl="2"/>
            <a:r>
              <a:rPr lang="sv-SE" dirty="0"/>
              <a:t>Raps</a:t>
            </a:r>
          </a:p>
          <a:p>
            <a:pPr lvl="2"/>
            <a:r>
              <a:rPr lang="sv-SE" dirty="0"/>
              <a:t>Växthusgasreducering ca 60%</a:t>
            </a:r>
          </a:p>
          <a:p>
            <a:pPr lvl="2"/>
            <a:r>
              <a:rPr lang="sv-SE" dirty="0"/>
              <a:t>Fotosyntes</a:t>
            </a:r>
          </a:p>
          <a:p>
            <a:pPr lvl="2"/>
            <a:r>
              <a:rPr lang="sv-SE" dirty="0"/>
              <a:t>Ogiftigt</a:t>
            </a:r>
          </a:p>
          <a:p>
            <a:pPr lvl="2"/>
            <a:r>
              <a:rPr lang="sv-SE" dirty="0"/>
              <a:t>Ej brandfarlig</a:t>
            </a:r>
          </a:p>
          <a:p>
            <a:pPr lvl="1"/>
            <a:r>
              <a:rPr lang="sv-SE" dirty="0"/>
              <a:t>Mat eller drivmedel?</a:t>
            </a:r>
          </a:p>
          <a:p>
            <a:pPr lvl="2"/>
            <a:endParaRPr lang="sv-SE" dirty="0"/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2B7B94E-3712-4BA0-BB6F-3ECDC376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463280"/>
            <a:ext cx="3384376" cy="33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4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D552BE-1A3B-4B8D-B500-8108280C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sv-SE" dirty="0"/>
              <a:t>Drivmedel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3535A2C-BDCB-494E-A97D-7BB42A93D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9" r="20813" b="1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132FE36-52B5-481D-9FC0-C5882080B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68" y="1600200"/>
            <a:ext cx="4752528" cy="49831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400" dirty="0"/>
              <a:t>Förnyelsebara drivmedel</a:t>
            </a:r>
          </a:p>
          <a:p>
            <a:pPr lvl="1">
              <a:lnSpc>
                <a:spcPct val="90000"/>
              </a:lnSpc>
            </a:pPr>
            <a:r>
              <a:rPr lang="sv-SE" dirty="0"/>
              <a:t>Biodiesel HVO</a:t>
            </a:r>
          </a:p>
          <a:p>
            <a:pPr lvl="2">
              <a:lnSpc>
                <a:spcPct val="90000"/>
              </a:lnSpc>
            </a:pPr>
            <a:r>
              <a:rPr lang="sv-SE" sz="2400" dirty="0"/>
              <a:t>Hydrerade Vegetabiliska Oljor</a:t>
            </a:r>
          </a:p>
          <a:p>
            <a:pPr lvl="2">
              <a:lnSpc>
                <a:spcPct val="90000"/>
              </a:lnSpc>
            </a:pPr>
            <a:r>
              <a:rPr lang="sv-SE" sz="2400" dirty="0"/>
              <a:t>Kemiskt en kopia av vanlig diesel</a:t>
            </a:r>
          </a:p>
          <a:p>
            <a:pPr lvl="2">
              <a:lnSpc>
                <a:spcPct val="90000"/>
              </a:lnSpc>
            </a:pPr>
            <a:r>
              <a:rPr lang="sv-SE" sz="2400" dirty="0"/>
              <a:t>Vegetabiliska oljor och djurfetter</a:t>
            </a:r>
          </a:p>
          <a:p>
            <a:pPr lvl="2">
              <a:lnSpc>
                <a:spcPct val="90000"/>
              </a:lnSpc>
            </a:pPr>
            <a:r>
              <a:rPr lang="sv-SE" sz="2400" dirty="0"/>
              <a:t>Kan blandas in i ex B7 diesel</a:t>
            </a:r>
          </a:p>
          <a:p>
            <a:pPr lvl="2">
              <a:lnSpc>
                <a:spcPct val="90000"/>
              </a:lnSpc>
            </a:pPr>
            <a:r>
              <a:rPr lang="sv-SE" sz="2400" dirty="0"/>
              <a:t>HVO 100</a:t>
            </a:r>
          </a:p>
          <a:p>
            <a:pPr lvl="2">
              <a:lnSpc>
                <a:spcPct val="90000"/>
              </a:lnSpc>
            </a:pPr>
            <a:r>
              <a:rPr lang="sv-SE" sz="2400" dirty="0"/>
              <a:t>Reducerar växthusgaserna med 90%</a:t>
            </a:r>
          </a:p>
          <a:p>
            <a:pPr lvl="2">
              <a:lnSpc>
                <a:spcPct val="90000"/>
              </a:lnSpc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4508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/>
          </p:cNvSpPr>
          <p:nvPr/>
        </p:nvSpPr>
        <p:spPr bwMode="auto">
          <a:xfrm>
            <a:off x="339329" y="486966"/>
            <a:ext cx="84867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4C4C4C"/>
              </a:solidFill>
              <a:ea typeface="ＭＳ Ｐゴシック" charset="0"/>
              <a:cs typeface="Impact" charset="0"/>
              <a:sym typeface="Impact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460772" y="771525"/>
            <a:ext cx="8222456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638"/>
              </a:spcBef>
              <a:buSzPct val="125000"/>
            </a:pPr>
            <a:r>
              <a:rPr lang="sv-SE" sz="28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HVO Preems Evolution diesel</a:t>
            </a:r>
          </a:p>
          <a:p>
            <a:pPr>
              <a:spcBef>
                <a:spcPts val="1638"/>
              </a:spcBef>
              <a:buSzPct val="125000"/>
            </a:pPr>
            <a:endParaRPr lang="sv-SE" sz="1600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  <a:p>
            <a:pPr marL="232023" indent="-232023">
              <a:spcBef>
                <a:spcPts val="1638"/>
              </a:spcBef>
              <a:buSzPct val="125000"/>
              <a:buFont typeface="Lucida Grande" charset="0"/>
              <a:buChar char="‣"/>
            </a:pPr>
            <a:endParaRPr lang="sv-SE" sz="1600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/>
          <a:srcRect l="20893" t="23513" r="46071" b="13058"/>
          <a:stretch/>
        </p:blipFill>
        <p:spPr>
          <a:xfrm>
            <a:off x="332591" y="1560760"/>
            <a:ext cx="2839640" cy="4543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3392291" y="1188739"/>
            <a:ext cx="5508123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30 – 50% HVO 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Tallolja - en restprodukt från massabruken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Piteå-anläggning i </a:t>
            </a:r>
            <a:r>
              <a:rPr lang="sv-SE" sz="2400" dirty="0" err="1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SunPine</a:t>
            </a: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 förädlas talloljan </a:t>
            </a:r>
            <a:b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</a:b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Metanol tillförs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Destilleras talloljan under vakuum, för</a:t>
            </a:r>
            <a:b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</a:b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att skilja </a:t>
            </a:r>
            <a:r>
              <a:rPr lang="sv-SE" sz="2400" dirty="0" err="1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råtalldieseln</a:t>
            </a: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 från återstoden </a:t>
            </a:r>
            <a:r>
              <a:rPr lang="sv-SE" sz="2400" dirty="0" err="1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tallbeck</a:t>
            </a: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. 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 err="1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Råtalldieseln</a:t>
            </a: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 till Preems raffinaderi i Göteborg</a:t>
            </a:r>
          </a:p>
        </p:txBody>
      </p:sp>
    </p:spTree>
    <p:extLst>
      <p:ext uri="{BB962C8B-B14F-4D97-AF65-F5344CB8AC3E}">
        <p14:creationId xmlns:p14="http://schemas.microsoft.com/office/powerpoint/2010/main" val="149929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/>
          </p:cNvSpPr>
          <p:nvPr/>
        </p:nvSpPr>
        <p:spPr bwMode="auto">
          <a:xfrm>
            <a:off x="339329" y="486966"/>
            <a:ext cx="84867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4C4C4C"/>
              </a:solidFill>
              <a:ea typeface="ＭＳ Ｐゴシック" charset="0"/>
              <a:cs typeface="Impact" charset="0"/>
              <a:sym typeface="Impact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317896" y="801291"/>
            <a:ext cx="8222456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288029" indent="-288029">
              <a:buFont typeface="Arial" panose="020B0604020202020204" pitchFamily="34" charset="0"/>
              <a:buChar char="•"/>
            </a:pPr>
            <a:endParaRPr lang="sv-SE" sz="1600" u="sng" dirty="0">
              <a:solidFill>
                <a:srgbClr val="4C4C4C"/>
              </a:solidFill>
              <a:ea typeface="ＭＳ Ｐゴシック" charset="0"/>
              <a:cs typeface="Trebuchet MS Bold" charset="0"/>
            </a:endParaRPr>
          </a:p>
          <a:p>
            <a:pPr>
              <a:spcBef>
                <a:spcPts val="1638"/>
              </a:spcBef>
              <a:buSzPct val="125000"/>
            </a:pPr>
            <a:r>
              <a:rPr lang="sv-SE" sz="28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HVO Preems Evolution diesel - Framtid</a:t>
            </a: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Tillgången på tallolja är begränsad</a:t>
            </a:r>
            <a:b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</a:br>
            <a:endParaRPr lang="sv-SE" sz="2400" dirty="0">
              <a:solidFill>
                <a:srgbClr val="4C4C4C"/>
              </a:solidFill>
              <a:ea typeface="ＭＳ Ｐゴシック" charset="0"/>
              <a:cs typeface="Trebuchet MS Bold" charset="0"/>
            </a:endParaRP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Idag tallolja - imorgon något helt annat</a:t>
            </a:r>
            <a:b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</a:br>
            <a:endParaRPr lang="sv-SE" sz="2400" dirty="0">
              <a:solidFill>
                <a:srgbClr val="4C4C4C"/>
              </a:solidFill>
              <a:ea typeface="ＭＳ Ｐゴシック" charset="0"/>
              <a:cs typeface="Trebuchet MS Bold" charset="0"/>
            </a:endParaRP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Försök med avfall, friteringsolja, alger </a:t>
            </a:r>
            <a:b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</a:br>
            <a:endParaRPr lang="sv-SE" sz="2400" dirty="0">
              <a:solidFill>
                <a:srgbClr val="4C4C4C"/>
              </a:solidFill>
              <a:ea typeface="ＭＳ Ｐゴシック" charset="0"/>
              <a:cs typeface="Trebuchet MS Bold" charset="0"/>
            </a:endParaRPr>
          </a:p>
          <a:p>
            <a:pPr marL="342900" indent="-342900">
              <a:spcBef>
                <a:spcPts val="1638"/>
              </a:spcBef>
              <a:buSzPct val="125000"/>
              <a:buFont typeface="Arial" panose="020B0604020202020204" pitchFamily="34" charset="0"/>
              <a:buChar char="•"/>
            </a:pPr>
            <a:r>
              <a:rPr lang="sv-SE" sz="2400" dirty="0">
                <a:solidFill>
                  <a:srgbClr val="4C4C4C"/>
                </a:solidFill>
                <a:ea typeface="ＭＳ Ｐゴシック" charset="0"/>
                <a:cs typeface="Trebuchet MS Bold" charset="0"/>
              </a:rPr>
              <a:t>Bygga om raffinaderiet för året-runt-kvalitet, med bättre köldegenskaper </a:t>
            </a:r>
          </a:p>
          <a:p>
            <a:endParaRPr lang="sv-SE" sz="1600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  <a:p>
            <a:pPr>
              <a:spcBef>
                <a:spcPts val="1638"/>
              </a:spcBef>
              <a:buSzPct val="125000"/>
            </a:pPr>
            <a:endParaRPr lang="sv-SE" sz="1600" b="1" i="1" u="sng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  <a:p>
            <a:pPr marL="232023" indent="-232023">
              <a:spcBef>
                <a:spcPts val="1638"/>
              </a:spcBef>
              <a:buSzPct val="125000"/>
              <a:buFont typeface="Lucida Grande" charset="0"/>
              <a:buChar char="‣"/>
            </a:pPr>
            <a:endParaRPr lang="sv-SE" sz="1600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  <a:p>
            <a:pPr marL="232023" indent="-232023">
              <a:spcBef>
                <a:spcPts val="1638"/>
              </a:spcBef>
              <a:buSzPct val="125000"/>
              <a:buFont typeface="Lucida Grande" charset="0"/>
              <a:buChar char="‣"/>
            </a:pPr>
            <a:endParaRPr lang="sv-SE" sz="1600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1711" y="2060848"/>
            <a:ext cx="1278135" cy="2556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335757" y="1884760"/>
            <a:ext cx="7929562" cy="497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1600" b="1" i="1" dirty="0">
              <a:solidFill>
                <a:srgbClr val="4C4C4C"/>
              </a:solidFill>
              <a:latin typeface="Trebuchet MS Bold" charset="0"/>
              <a:ea typeface="ＭＳ Ｐゴシック" charset="0"/>
              <a:cs typeface="Trebuchet MS Bold" charset="0"/>
              <a:sym typeface="Trebuchet MS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30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3632</TotalTime>
  <Words>1497</Words>
  <Application>Microsoft Office PowerPoint</Application>
  <PresentationFormat>On-screen Show (4:3)</PresentationFormat>
  <Paragraphs>413</Paragraphs>
  <Slides>45</Slides>
  <Notes>41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Lucida Grande</vt:lpstr>
      <vt:lpstr>Arial</vt:lpstr>
      <vt:lpstr>Calibri</vt:lpstr>
      <vt:lpstr>Trebuchet MS Bold</vt:lpstr>
      <vt:lpstr>Office-tema</vt:lpstr>
      <vt:lpstr>Hur kan miljöpåverkan av transporter minskas?</vt:lpstr>
      <vt:lpstr>Hur kan miljöpåverkan av transporter minskas?</vt:lpstr>
      <vt:lpstr> Drivmedel tunga vägfordon </vt:lpstr>
      <vt:lpstr>Drivmedel</vt:lpstr>
      <vt:lpstr>Drivmedel</vt:lpstr>
      <vt:lpstr>Drivmedel</vt:lpstr>
      <vt:lpstr>Drivmedel</vt:lpstr>
      <vt:lpstr>PowerPoint Presentation</vt:lpstr>
      <vt:lpstr>PowerPoint Presentation</vt:lpstr>
      <vt:lpstr>Drivmedel</vt:lpstr>
      <vt:lpstr>Drivmedel</vt:lpstr>
      <vt:lpstr>PowerPoint Presentation</vt:lpstr>
      <vt:lpstr>Drivmedel</vt:lpstr>
      <vt:lpstr>PowerPoint Presentation</vt:lpstr>
      <vt:lpstr>PowerPoint Presentation</vt:lpstr>
      <vt:lpstr>Diesel och ED95</vt:lpstr>
      <vt:lpstr>Drivmedel</vt:lpstr>
      <vt:lpstr>Naturgas</vt:lpstr>
      <vt:lpstr>Biogas</vt:lpstr>
      <vt:lpstr>Gas</vt:lpstr>
      <vt:lpstr>Gas</vt:lpstr>
      <vt:lpstr>Gas</vt:lpstr>
      <vt:lpstr>Gas</vt:lpstr>
      <vt:lpstr>Gas</vt:lpstr>
      <vt:lpstr>Gas</vt:lpstr>
      <vt:lpstr>Gasfordon i Sverige</vt:lpstr>
      <vt:lpstr>Sveriges totala elproduktion fördelat på energislag, 2021, TWh</vt:lpstr>
      <vt:lpstr>El</vt:lpstr>
      <vt:lpstr>El tunga fordon</vt:lpstr>
      <vt:lpstr>Framtidens vägtransporter</vt:lpstr>
      <vt:lpstr>Framtidens vägtransporter</vt:lpstr>
      <vt:lpstr>Framtidens vägtransporter</vt:lpstr>
      <vt:lpstr>PowerPoint Presentation</vt:lpstr>
      <vt:lpstr>Framtidens vägtransporter</vt:lpstr>
      <vt:lpstr>PowerPoint Presentation</vt:lpstr>
      <vt:lpstr>Framtidens vägtransporter</vt:lpstr>
      <vt:lpstr>Framtidens intermodala transporter</vt:lpstr>
      <vt:lpstr>PowerPoint Presentation</vt:lpstr>
      <vt:lpstr>Framtidens flygtransporter</vt:lpstr>
      <vt:lpstr>Framtidens flygtransporter</vt:lpstr>
      <vt:lpstr>Framtidens flygtransporter</vt:lpstr>
      <vt:lpstr>Framtidens flygtransporter</vt:lpstr>
      <vt:lpstr>Framtidens sjötransporter</vt:lpstr>
      <vt:lpstr>Framtidens sjötransporter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Hur kan miljöpåverkan av transporter minskas?</dc:title>
  <dc:creator>Lisbeth Ledner</dc:creator>
  <cp:lastModifiedBy>Xingrong Zong</cp:lastModifiedBy>
  <cp:revision>56</cp:revision>
  <dcterms:created xsi:type="dcterms:W3CDTF">2019-07-18T09:03:15Z</dcterms:created>
  <dcterms:modified xsi:type="dcterms:W3CDTF">2023-12-05T14:33:03Z</dcterms:modified>
</cp:coreProperties>
</file>